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7" r:id="rId2"/>
    <p:sldId id="306" r:id="rId3"/>
    <p:sldId id="339" r:id="rId4"/>
    <p:sldId id="340" r:id="rId5"/>
    <p:sldId id="341" r:id="rId6"/>
    <p:sldId id="343" r:id="rId7"/>
    <p:sldId id="342" r:id="rId8"/>
    <p:sldId id="360" r:id="rId9"/>
    <p:sldId id="346" r:id="rId10"/>
    <p:sldId id="347" r:id="rId11"/>
    <p:sldId id="361" r:id="rId12"/>
    <p:sldId id="359" r:id="rId13"/>
    <p:sldId id="28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7235"/>
    <a:srgbClr val="FF3829"/>
    <a:srgbClr val="9B1DFF"/>
    <a:srgbClr val="FE4F6E"/>
    <a:srgbClr val="000000"/>
    <a:srgbClr val="F6F6F6"/>
    <a:srgbClr val="EBEDEE"/>
    <a:srgbClr val="E9E9E9"/>
    <a:srgbClr val="E4E3E1"/>
    <a:srgbClr val="E6E4E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13" autoAdjust="0"/>
    <p:restoredTop sz="94660"/>
  </p:normalViewPr>
  <p:slideViewPr>
    <p:cSldViewPr snapToGrid="0" showGuides="1">
      <p:cViewPr>
        <p:scale>
          <a:sx n="110" d="100"/>
          <a:sy n="110" d="100"/>
        </p:scale>
        <p:origin x="344" y="8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82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0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9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06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91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09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E467A-4026-4A8D-97BF-715EF7FA6491}" type="datetimeFigureOut">
              <a:rPr lang="ko-KR" altLang="en-US" smtClean="0"/>
              <a:t>2023. 6. 3.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4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4EF2254-C326-7CA2-E2ED-F703C866E7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86C685-8BB9-46FB-AB55-17CEF03D9EAF}"/>
              </a:ext>
            </a:extLst>
          </p:cNvPr>
          <p:cNvSpPr txBox="1"/>
          <p:nvPr/>
        </p:nvSpPr>
        <p:spPr>
          <a:xfrm>
            <a:off x="2548128" y="2380656"/>
            <a:ext cx="74088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지하철 </a:t>
            </a:r>
            <a:r>
              <a:rPr lang="en-US" altLang="ko-KR" sz="44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9</a:t>
            </a:r>
            <a:r>
              <a:rPr lang="ko-KR" altLang="en-US" sz="44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호선 혼잡도 분석 및</a:t>
            </a:r>
            <a:endParaRPr lang="en-US" altLang="ko-KR" sz="4400" dirty="0">
              <a:solidFill>
                <a:schemeClr val="bg1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수요인원 예측모델 개발</a:t>
            </a:r>
            <a:endParaRPr lang="en-US" altLang="ko-KR" sz="4400" dirty="0">
              <a:solidFill>
                <a:schemeClr val="bg1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FD5CA9-15B6-2345-A5EA-6DC77569AE9F}"/>
              </a:ext>
            </a:extLst>
          </p:cNvPr>
          <p:cNvSpPr txBox="1"/>
          <p:nvPr/>
        </p:nvSpPr>
        <p:spPr>
          <a:xfrm>
            <a:off x="4863207" y="3972333"/>
            <a:ext cx="27033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ore-KR" altLang="en-US" sz="14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이서영</a:t>
            </a:r>
          </a:p>
        </p:txBody>
      </p:sp>
    </p:spTree>
    <p:extLst>
      <p:ext uri="{BB962C8B-B14F-4D97-AF65-F5344CB8AC3E}">
        <p14:creationId xmlns:p14="http://schemas.microsoft.com/office/powerpoint/2010/main" val="57876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1C0B968-1457-3A99-A8BA-0570AECE16EC}"/>
              </a:ext>
            </a:extLst>
          </p:cNvPr>
          <p:cNvSpPr/>
          <p:nvPr/>
        </p:nvSpPr>
        <p:spPr>
          <a:xfrm>
            <a:off x="464702" y="2607834"/>
            <a:ext cx="3767191" cy="36777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658C12A-9BF2-A543-6576-5B22E7DB9432}"/>
              </a:ext>
            </a:extLst>
          </p:cNvPr>
          <p:cNvSpPr/>
          <p:nvPr/>
        </p:nvSpPr>
        <p:spPr>
          <a:xfrm>
            <a:off x="7629590" y="2585287"/>
            <a:ext cx="3767192" cy="36777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16B711-CBCF-7607-D730-C8DE48759BDA}"/>
              </a:ext>
            </a:extLst>
          </p:cNvPr>
          <p:cNvSpPr txBox="1"/>
          <p:nvPr/>
        </p:nvSpPr>
        <p:spPr>
          <a:xfrm>
            <a:off x="464702" y="1168335"/>
            <a:ext cx="2238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Hold-Out </a:t>
            </a:r>
            <a:r>
              <a:rPr kumimoji="1" lang="ko-Kore-KR" altLang="en-US" sz="24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검정</a:t>
            </a:r>
            <a:endParaRPr kumimoji="1" lang="en-US" altLang="ko-Kore-KR" sz="2400" b="1" dirty="0">
              <a:solidFill>
                <a:srgbClr val="0070C0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177262-F7DA-22BC-6966-153A133F0670}"/>
              </a:ext>
            </a:extLst>
          </p:cNvPr>
          <p:cNvSpPr txBox="1"/>
          <p:nvPr/>
        </p:nvSpPr>
        <p:spPr>
          <a:xfrm>
            <a:off x="609591" y="1728662"/>
            <a:ext cx="793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주어진 원천 데이터를 랜덤하게 두 분류로 분리하여 교차 검정을 실시하는 방법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49C5F19-EB46-5812-6A72-CAF240EB1266}"/>
              </a:ext>
            </a:extLst>
          </p:cNvPr>
          <p:cNvSpPr/>
          <p:nvPr/>
        </p:nvSpPr>
        <p:spPr>
          <a:xfrm>
            <a:off x="1359977" y="2835581"/>
            <a:ext cx="1992851" cy="402517"/>
          </a:xfrm>
          <a:prstGeom prst="rect">
            <a:avLst/>
          </a:prstGeom>
          <a:solidFill>
            <a:srgbClr val="21345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Gothic Neo" panose="02000300000000000000" pitchFamily="2" charset="-127"/>
              <a:ea typeface="Apple SD Gothic Neo" panose="02000300000000000000" pitchFamily="2" charset="-127"/>
              <a:cs typeface="+mn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7C520C3-C09E-D033-9AA8-B8B8646CAF0F}"/>
              </a:ext>
            </a:extLst>
          </p:cNvPr>
          <p:cNvSpPr/>
          <p:nvPr/>
        </p:nvSpPr>
        <p:spPr>
          <a:xfrm>
            <a:off x="1359862" y="3432341"/>
            <a:ext cx="2001113" cy="402517"/>
          </a:xfrm>
          <a:prstGeom prst="rect">
            <a:avLst/>
          </a:prstGeom>
          <a:solidFill>
            <a:srgbClr val="32639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Gothic Neo" panose="02000300000000000000" pitchFamily="2" charset="-127"/>
              <a:ea typeface="Apple SD Gothic Neo" panose="02000300000000000000" pitchFamily="2" charset="-127"/>
              <a:cs typeface="+mn-cs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D5DC708-9089-D133-613A-641D06722B99}"/>
              </a:ext>
            </a:extLst>
          </p:cNvPr>
          <p:cNvSpPr/>
          <p:nvPr/>
        </p:nvSpPr>
        <p:spPr>
          <a:xfrm>
            <a:off x="1311204" y="5253347"/>
            <a:ext cx="2009375" cy="402516"/>
          </a:xfrm>
          <a:prstGeom prst="rect">
            <a:avLst/>
          </a:prstGeom>
          <a:solidFill>
            <a:srgbClr val="CAB5B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Gothic Neo" panose="02000300000000000000" pitchFamily="2" charset="-127"/>
              <a:ea typeface="Apple SD Gothic Neo" panose="02000300000000000000" pitchFamily="2" charset="-127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3C604A-4655-4C1C-427B-173A94CCEEB7}"/>
              </a:ext>
            </a:extLst>
          </p:cNvPr>
          <p:cNvSpPr txBox="1"/>
          <p:nvPr/>
        </p:nvSpPr>
        <p:spPr>
          <a:xfrm>
            <a:off x="1359977" y="2858528"/>
            <a:ext cx="2014581" cy="372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600" dirty="0">
                <a:solidFill>
                  <a:prstClr val="white"/>
                </a:solidFill>
                <a:latin typeface="마루 부리 Beta"/>
                <a:ea typeface="Apple SD Gothic Neo" panose="02000300000000000000" pitchFamily="2" charset="-127"/>
              </a:rPr>
              <a:t>Random Forest</a:t>
            </a:r>
            <a:endParaRPr lang="ko-KR" altLang="en-US" sz="1600" dirty="0">
              <a:solidFill>
                <a:prstClr val="white"/>
              </a:solidFill>
              <a:latin typeface="마루 부리 Beta"/>
              <a:ea typeface="Apple SD Gothic Neo" panose="020003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7A4A428-92ED-94D0-B244-D1923CAD6228}"/>
              </a:ext>
            </a:extLst>
          </p:cNvPr>
          <p:cNvSpPr/>
          <p:nvPr/>
        </p:nvSpPr>
        <p:spPr>
          <a:xfrm>
            <a:off x="1331030" y="4029731"/>
            <a:ext cx="2001113" cy="40251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Apple SD Gothic Neo" panose="02000300000000000000" pitchFamily="2" charset="-127"/>
              <a:ea typeface="Apple SD Gothic Neo" panose="02000300000000000000" pitchFamily="2" charset="-127"/>
              <a:cs typeface="+mn-c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846066A-0C79-6F2F-60B2-BFE59A861EF3}"/>
              </a:ext>
            </a:extLst>
          </p:cNvPr>
          <p:cNvSpPr txBox="1"/>
          <p:nvPr/>
        </p:nvSpPr>
        <p:spPr>
          <a:xfrm>
            <a:off x="1331030" y="4085621"/>
            <a:ext cx="2014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마루 부리 Beta"/>
                <a:ea typeface="Apple SD Gothic Neo" panose="02000300000000000000" pitchFamily="2" charset="-127"/>
              </a:rPr>
              <a:t>Lasso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마루 부리 Beta"/>
              <a:ea typeface="Apple SD Gothic Neo" panose="02000300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BC4AA3A-65FB-2FFC-CCD5-E77D024E39FC}"/>
              </a:ext>
            </a:extLst>
          </p:cNvPr>
          <p:cNvSpPr txBox="1"/>
          <p:nvPr/>
        </p:nvSpPr>
        <p:spPr>
          <a:xfrm>
            <a:off x="1368124" y="3463153"/>
            <a:ext cx="1992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600" dirty="0" err="1">
                <a:solidFill>
                  <a:prstClr val="white"/>
                </a:solidFill>
                <a:latin typeface="마루 부리 Beta"/>
                <a:ea typeface="Apple SD Gothic Neo" panose="02000300000000000000" pitchFamily="2" charset="-127"/>
              </a:rPr>
              <a:t>Lidge</a:t>
            </a:r>
            <a:endParaRPr lang="ko-KR" altLang="en-US" sz="1600" dirty="0">
              <a:solidFill>
                <a:prstClr val="white"/>
              </a:solidFill>
              <a:latin typeface="마루 부리 Beta"/>
              <a:ea typeface="Apple SD Gothic Neo" panose="020003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ABDDC70-74E5-BB32-1E27-756BD02D1B84}"/>
              </a:ext>
            </a:extLst>
          </p:cNvPr>
          <p:cNvSpPr txBox="1"/>
          <p:nvPr/>
        </p:nvSpPr>
        <p:spPr>
          <a:xfrm>
            <a:off x="1297286" y="5286465"/>
            <a:ext cx="2014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600" dirty="0" err="1">
                <a:solidFill>
                  <a:prstClr val="white"/>
                </a:solidFill>
                <a:latin typeface="마루 부리 Beta"/>
                <a:ea typeface="Apple SD Gothic Neo" panose="02000300000000000000" pitchFamily="2" charset="-127"/>
              </a:rPr>
              <a:t>XgBoost</a:t>
            </a:r>
            <a:endParaRPr lang="ko-KR" altLang="en-US" sz="1600" dirty="0">
              <a:solidFill>
                <a:prstClr val="white"/>
              </a:solidFill>
              <a:latin typeface="마루 부리 Beta"/>
              <a:ea typeface="Apple SD Gothic Neo" panose="02000300000000000000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3E44A0B-28EF-5DBA-827A-7B168C959C7B}"/>
              </a:ext>
            </a:extLst>
          </p:cNvPr>
          <p:cNvSpPr/>
          <p:nvPr/>
        </p:nvSpPr>
        <p:spPr>
          <a:xfrm>
            <a:off x="1322768" y="5784258"/>
            <a:ext cx="2009375" cy="402516"/>
          </a:xfrm>
          <a:prstGeom prst="rect">
            <a:avLst/>
          </a:prstGeom>
          <a:solidFill>
            <a:srgbClr val="CAB5B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Gothic Neo" panose="02000300000000000000" pitchFamily="2" charset="-127"/>
              <a:ea typeface="Apple SD Gothic Neo" panose="02000300000000000000" pitchFamily="2" charset="-127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7A4B02B-303C-17DC-87E2-710C856A558E}"/>
              </a:ext>
            </a:extLst>
          </p:cNvPr>
          <p:cNvSpPr txBox="1"/>
          <p:nvPr/>
        </p:nvSpPr>
        <p:spPr>
          <a:xfrm>
            <a:off x="1297286" y="5819984"/>
            <a:ext cx="2014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600" dirty="0" err="1">
                <a:solidFill>
                  <a:prstClr val="white"/>
                </a:solidFill>
                <a:latin typeface="마루 부리 Beta"/>
                <a:ea typeface="Apple SD Gothic Neo" panose="02000300000000000000" pitchFamily="2" charset="-127"/>
              </a:rPr>
              <a:t>Lightbgm</a:t>
            </a:r>
            <a:endParaRPr lang="ko-KR" altLang="en-US" sz="1600" dirty="0">
              <a:solidFill>
                <a:prstClr val="white"/>
              </a:solidFill>
              <a:latin typeface="마루 부리 Beta"/>
              <a:ea typeface="Apple SD Gothic Neo" panose="02000300000000000000" pitchFamily="2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FA6E88A-321C-D68B-E977-E5B24A7971D8}"/>
              </a:ext>
            </a:extLst>
          </p:cNvPr>
          <p:cNvSpPr/>
          <p:nvPr/>
        </p:nvSpPr>
        <p:spPr>
          <a:xfrm>
            <a:off x="1317562" y="4641897"/>
            <a:ext cx="2001113" cy="40251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Apple SD Gothic Neo" panose="02000300000000000000" pitchFamily="2" charset="-127"/>
              <a:ea typeface="Apple SD Gothic Neo" panose="02000300000000000000" pitchFamily="2" charset="-127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344A1BE-C659-6848-EAFB-E020A823080D}"/>
              </a:ext>
            </a:extLst>
          </p:cNvPr>
          <p:cNvSpPr txBox="1"/>
          <p:nvPr/>
        </p:nvSpPr>
        <p:spPr>
          <a:xfrm>
            <a:off x="1317562" y="4697787"/>
            <a:ext cx="2014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마루 부리 Beta"/>
                <a:ea typeface="Apple SD Gothic Neo" panose="02000300000000000000" pitchFamily="2" charset="-127"/>
              </a:rPr>
              <a:t>Decision Tree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마루 부리 Beta"/>
              <a:ea typeface="Apple SD Gothic Neo" panose="02000300000000000000" pitchFamily="2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9278259-623C-AC4C-CABA-0B36F500F918}"/>
              </a:ext>
            </a:extLst>
          </p:cNvPr>
          <p:cNvGrpSpPr/>
          <p:nvPr/>
        </p:nvGrpSpPr>
        <p:grpSpPr>
          <a:xfrm>
            <a:off x="8645043" y="3632430"/>
            <a:ext cx="2029820" cy="899859"/>
            <a:chOff x="8645043" y="3632430"/>
            <a:chExt cx="2029820" cy="899859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96CD0AC9-ECDC-9CFF-BB8F-7AC156062F5D}"/>
                </a:ext>
              </a:extLst>
            </p:cNvPr>
            <p:cNvSpPr/>
            <p:nvPr/>
          </p:nvSpPr>
          <p:spPr>
            <a:xfrm>
              <a:off x="8660282" y="3632430"/>
              <a:ext cx="2014581" cy="899859"/>
            </a:xfrm>
            <a:prstGeom prst="rect">
              <a:avLst/>
            </a:prstGeom>
            <a:solidFill>
              <a:srgbClr val="CAB5B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Gothic Neo" panose="02000300000000000000" pitchFamily="2" charset="-127"/>
                <a:ea typeface="Apple SD Gothic Neo" panose="02000300000000000000" pitchFamily="2" charset="-127"/>
                <a:cs typeface="+mn-cs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B58D7E0-2F48-952D-248B-86E33F6C9B6C}"/>
                </a:ext>
              </a:extLst>
            </p:cNvPr>
            <p:cNvSpPr txBox="1"/>
            <p:nvPr/>
          </p:nvSpPr>
          <p:spPr>
            <a:xfrm>
              <a:off x="8645043" y="3801464"/>
              <a:ext cx="20145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1"/>
              <a:r>
                <a:rPr lang="en-US" altLang="ko-KR" sz="2800" b="1" dirty="0" err="1">
                  <a:solidFill>
                    <a:prstClr val="white"/>
                  </a:solidFill>
                  <a:latin typeface="마루 부리 Beta"/>
                  <a:ea typeface="Apple SD Gothic Neo" panose="02000300000000000000" pitchFamily="2" charset="-127"/>
                </a:rPr>
                <a:t>Lightbgm</a:t>
              </a:r>
              <a:endParaRPr lang="ko-KR" altLang="en-US" sz="2800" b="1" dirty="0">
                <a:solidFill>
                  <a:prstClr val="white"/>
                </a:solidFill>
                <a:latin typeface="마루 부리 Beta"/>
                <a:ea typeface="Apple SD Gothic Neo" panose="02000300000000000000" pitchFamily="2" charset="-127"/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F66D74C2-16AE-5C62-53F1-B891C8BD84E8}"/>
              </a:ext>
            </a:extLst>
          </p:cNvPr>
          <p:cNvSpPr txBox="1"/>
          <p:nvPr/>
        </p:nvSpPr>
        <p:spPr>
          <a:xfrm>
            <a:off x="9066275" y="4726766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모델 선택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7651B2C-75CC-F4BE-9C68-8B421B82587A}"/>
              </a:ext>
            </a:extLst>
          </p:cNvPr>
          <p:cNvGrpSpPr/>
          <p:nvPr/>
        </p:nvGrpSpPr>
        <p:grpSpPr>
          <a:xfrm>
            <a:off x="4992688" y="3746742"/>
            <a:ext cx="2120385" cy="1067739"/>
            <a:chOff x="4992688" y="3746742"/>
            <a:chExt cx="2120385" cy="1067739"/>
          </a:xfrm>
        </p:grpSpPr>
        <p:sp>
          <p:nvSpPr>
            <p:cNvPr id="45" name="아래쪽 화살표[D] 44">
              <a:extLst>
                <a:ext uri="{FF2B5EF4-FFF2-40B4-BE49-F238E27FC236}">
                  <a16:creationId xmlns:a16="http://schemas.microsoft.com/office/drawing/2014/main" id="{BACA20F8-217B-943C-0A85-BAC2FEA4C15A}"/>
                </a:ext>
              </a:extLst>
            </p:cNvPr>
            <p:cNvSpPr/>
            <p:nvPr/>
          </p:nvSpPr>
          <p:spPr>
            <a:xfrm rot="16200000">
              <a:off x="5519011" y="3220419"/>
              <a:ext cx="1067739" cy="2120385"/>
            </a:xfrm>
            <a:prstGeom prst="downArrow">
              <a:avLst/>
            </a:prstGeom>
            <a:solidFill>
              <a:srgbClr val="7C7C7A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1" lang="ko-Kore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A68C82F-4E19-D339-EFDD-0783BBEE2643}"/>
                </a:ext>
              </a:extLst>
            </p:cNvPr>
            <p:cNvSpPr txBox="1"/>
            <p:nvPr/>
          </p:nvSpPr>
          <p:spPr>
            <a:xfrm>
              <a:off x="5147288" y="4081807"/>
              <a:ext cx="18974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1"/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Hold-out </a:t>
              </a:r>
              <a:r>
                <a:rPr kumimoji="1" lang="ko-Kore-KR" altLang="en-US" dirty="0">
                  <a:solidFill>
                    <a:schemeClr val="bg1"/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검정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540C8398-A245-8048-6AC2-341A83969593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본론 </a:t>
            </a:r>
          </a:p>
        </p:txBody>
      </p:sp>
      <p:sp>
        <p:nvSpPr>
          <p:cNvPr id="51" name="제목 1">
            <a:extLst>
              <a:ext uri="{FF2B5EF4-FFF2-40B4-BE49-F238E27FC236}">
                <a16:creationId xmlns:a16="http://schemas.microsoft.com/office/drawing/2014/main" id="{AF2CB970-FC5A-8936-B86F-FE0943446426}"/>
              </a:ext>
            </a:extLst>
          </p:cNvPr>
          <p:cNvSpPr txBox="1">
            <a:spLocks/>
          </p:cNvSpPr>
          <p:nvPr/>
        </p:nvSpPr>
        <p:spPr>
          <a:xfrm>
            <a:off x="664324" y="142870"/>
            <a:ext cx="5669280" cy="5582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분석 과정</a:t>
            </a:r>
          </a:p>
        </p:txBody>
      </p:sp>
    </p:spTree>
    <p:extLst>
      <p:ext uri="{BB962C8B-B14F-4D97-AF65-F5344CB8AC3E}">
        <p14:creationId xmlns:p14="http://schemas.microsoft.com/office/powerpoint/2010/main" val="103808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1C0B968-1457-3A99-A8BA-0570AECE16EC}"/>
              </a:ext>
            </a:extLst>
          </p:cNvPr>
          <p:cNvSpPr/>
          <p:nvPr/>
        </p:nvSpPr>
        <p:spPr>
          <a:xfrm>
            <a:off x="464702" y="2607834"/>
            <a:ext cx="3767191" cy="36777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658C12A-9BF2-A543-6576-5B22E7DB9432}"/>
              </a:ext>
            </a:extLst>
          </p:cNvPr>
          <p:cNvSpPr/>
          <p:nvPr/>
        </p:nvSpPr>
        <p:spPr>
          <a:xfrm>
            <a:off x="7629590" y="2585287"/>
            <a:ext cx="3767192" cy="36777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F9126B-2D51-5D90-EBBB-66BB8408EFDD}"/>
              </a:ext>
            </a:extLst>
          </p:cNvPr>
          <p:cNvSpPr txBox="1"/>
          <p:nvPr/>
        </p:nvSpPr>
        <p:spPr>
          <a:xfrm>
            <a:off x="9474584" y="1431038"/>
            <a:ext cx="18453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05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&lt;</a:t>
            </a:r>
            <a:r>
              <a:rPr kumimoji="1" lang="ko-KR" altLang="en-US" sz="105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수식</a:t>
            </a:r>
            <a:r>
              <a:rPr kumimoji="1" lang="en-US" altLang="ko-KR" sz="105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&gt;</a:t>
            </a:r>
            <a:r>
              <a:rPr kumimoji="1" lang="ko-KR" altLang="en-US" sz="105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</a:t>
            </a:r>
            <a:r>
              <a:rPr kumimoji="1" lang="en-US" altLang="ko-KR" sz="105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P- median</a:t>
            </a:r>
            <a:r>
              <a:rPr kumimoji="1" lang="ko-KR" altLang="en-US" sz="105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목적함수</a:t>
            </a:r>
            <a:endParaRPr kumimoji="1" lang="ko-Kore-KR" altLang="en-US" sz="105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16B711-CBCF-7607-D730-C8DE48759BDA}"/>
              </a:ext>
            </a:extLst>
          </p:cNvPr>
          <p:cNvSpPr txBox="1"/>
          <p:nvPr/>
        </p:nvSpPr>
        <p:spPr>
          <a:xfrm>
            <a:off x="464702" y="1168335"/>
            <a:ext cx="2238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Hold-Out </a:t>
            </a:r>
            <a:r>
              <a:rPr kumimoji="1" lang="ko-Kore-KR" altLang="en-US" sz="24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검정</a:t>
            </a:r>
            <a:endParaRPr kumimoji="1" lang="en-US" altLang="ko-Kore-KR" sz="2400" b="1" dirty="0">
              <a:solidFill>
                <a:srgbClr val="0070C0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177262-F7DA-22BC-6966-153A133F0670}"/>
              </a:ext>
            </a:extLst>
          </p:cNvPr>
          <p:cNvSpPr txBox="1"/>
          <p:nvPr/>
        </p:nvSpPr>
        <p:spPr>
          <a:xfrm>
            <a:off x="609591" y="1728662"/>
            <a:ext cx="793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주어진 원천 데이터를 랜덤하게 두 분류로 분리하여 교차 검정을 실시하는 방법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7651B2C-75CC-F4BE-9C68-8B421B82587A}"/>
              </a:ext>
            </a:extLst>
          </p:cNvPr>
          <p:cNvGrpSpPr/>
          <p:nvPr/>
        </p:nvGrpSpPr>
        <p:grpSpPr>
          <a:xfrm>
            <a:off x="4992688" y="3746742"/>
            <a:ext cx="2120385" cy="1067739"/>
            <a:chOff x="4992688" y="3746742"/>
            <a:chExt cx="2120385" cy="1067739"/>
          </a:xfrm>
        </p:grpSpPr>
        <p:sp>
          <p:nvSpPr>
            <p:cNvPr id="45" name="아래쪽 화살표[D] 44">
              <a:extLst>
                <a:ext uri="{FF2B5EF4-FFF2-40B4-BE49-F238E27FC236}">
                  <a16:creationId xmlns:a16="http://schemas.microsoft.com/office/drawing/2014/main" id="{BACA20F8-217B-943C-0A85-BAC2FEA4C15A}"/>
                </a:ext>
              </a:extLst>
            </p:cNvPr>
            <p:cNvSpPr/>
            <p:nvPr/>
          </p:nvSpPr>
          <p:spPr>
            <a:xfrm rot="16200000">
              <a:off x="5519011" y="3220419"/>
              <a:ext cx="1067739" cy="2120385"/>
            </a:xfrm>
            <a:prstGeom prst="downArrow">
              <a:avLst/>
            </a:prstGeom>
            <a:solidFill>
              <a:srgbClr val="7C7C7A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1" lang="ko-Kore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A68C82F-4E19-D339-EFDD-0783BBEE2643}"/>
                </a:ext>
              </a:extLst>
            </p:cNvPr>
            <p:cNvSpPr txBox="1"/>
            <p:nvPr/>
          </p:nvSpPr>
          <p:spPr>
            <a:xfrm>
              <a:off x="5147288" y="4081807"/>
              <a:ext cx="18974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1"/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Hold-out </a:t>
              </a:r>
              <a:r>
                <a:rPr kumimoji="1" lang="ko-Kore-KR" altLang="en-US" dirty="0">
                  <a:solidFill>
                    <a:schemeClr val="bg1"/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검정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540C8398-A245-8048-6AC2-341A83969593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결론 </a:t>
            </a:r>
          </a:p>
        </p:txBody>
      </p:sp>
      <p:sp>
        <p:nvSpPr>
          <p:cNvPr id="51" name="제목 1">
            <a:extLst>
              <a:ext uri="{FF2B5EF4-FFF2-40B4-BE49-F238E27FC236}">
                <a16:creationId xmlns:a16="http://schemas.microsoft.com/office/drawing/2014/main" id="{AF2CB970-FC5A-8936-B86F-FE0943446426}"/>
              </a:ext>
            </a:extLst>
          </p:cNvPr>
          <p:cNvSpPr txBox="1">
            <a:spLocks/>
          </p:cNvSpPr>
          <p:nvPr/>
        </p:nvSpPr>
        <p:spPr>
          <a:xfrm>
            <a:off x="664324" y="142870"/>
            <a:ext cx="5669280" cy="5582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분석 결과</a:t>
            </a:r>
          </a:p>
        </p:txBody>
      </p:sp>
    </p:spTree>
    <p:extLst>
      <p:ext uri="{BB962C8B-B14F-4D97-AF65-F5344CB8AC3E}">
        <p14:creationId xmlns:p14="http://schemas.microsoft.com/office/powerpoint/2010/main" val="512419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54735CA-E388-573D-EA28-8904699F2A78}"/>
              </a:ext>
            </a:extLst>
          </p:cNvPr>
          <p:cNvSpPr txBox="1"/>
          <p:nvPr/>
        </p:nvSpPr>
        <p:spPr>
          <a:xfrm>
            <a:off x="9476509" y="4156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3F7590-0D03-41EF-2F49-7DE127EB59F1}"/>
              </a:ext>
            </a:extLst>
          </p:cNvPr>
          <p:cNvSpPr txBox="1"/>
          <p:nvPr/>
        </p:nvSpPr>
        <p:spPr>
          <a:xfrm>
            <a:off x="216023" y="1091374"/>
            <a:ext cx="542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[</a:t>
            </a:r>
            <a:r>
              <a:rPr lang="ko-KR" altLang="en-US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사용 데이터</a:t>
            </a:r>
            <a:r>
              <a:rPr lang="en-US" altLang="ko-KR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]</a:t>
            </a:r>
            <a:endParaRPr lang="en-US" altLang="ko-KR" dirty="0">
              <a:solidFill>
                <a:srgbClr val="0070C0"/>
              </a:solidFill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9FD5270-869D-1F7F-BF2B-FDE8A0240A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613898"/>
              </p:ext>
            </p:extLst>
          </p:nvPr>
        </p:nvGraphicFramePr>
        <p:xfrm>
          <a:off x="216023" y="1537426"/>
          <a:ext cx="6401474" cy="2711541"/>
        </p:xfrm>
        <a:graphic>
          <a:graphicData uri="http://schemas.openxmlformats.org/drawingml/2006/table">
            <a:tbl>
              <a:tblPr/>
              <a:tblGrid>
                <a:gridCol w="3297555">
                  <a:extLst>
                    <a:ext uri="{9D8B030D-6E8A-4147-A177-3AD203B41FA5}">
                      <a16:colId xmlns:a16="http://schemas.microsoft.com/office/drawing/2014/main" val="4147657369"/>
                    </a:ext>
                  </a:extLst>
                </a:gridCol>
                <a:gridCol w="1144905">
                  <a:extLst>
                    <a:ext uri="{9D8B030D-6E8A-4147-A177-3AD203B41FA5}">
                      <a16:colId xmlns:a16="http://schemas.microsoft.com/office/drawing/2014/main" val="3786550039"/>
                    </a:ext>
                  </a:extLst>
                </a:gridCol>
                <a:gridCol w="1959014">
                  <a:extLst>
                    <a:ext uri="{9D8B030D-6E8A-4147-A177-3AD203B41FA5}">
                      <a16:colId xmlns:a16="http://schemas.microsoft.com/office/drawing/2014/main" val="763404710"/>
                    </a:ext>
                  </a:extLst>
                </a:gridCol>
              </a:tblGrid>
              <a:tr h="277549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6 Bold" panose="020B0503030302020204" pitchFamily="34" charset="-127"/>
                          <a:ea typeface="S-Core Dream 6 Bold" panose="020B0503030302020204" pitchFamily="34" charset="-127"/>
                        </a:rPr>
                        <a:t>분석 데이터</a:t>
                      </a:r>
                      <a:endParaRPr lang="ko-KR" altLang="en-US" b="1" i="0" dirty="0">
                        <a:effectLst/>
                        <a:latin typeface="S-Core Dream 6 Bold" panose="020B0503030302020204" pitchFamily="34" charset="-127"/>
                        <a:ea typeface="S-Core Dream 6 Bold" panose="020B05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6 Bold" panose="020B0503030302020204" pitchFamily="34" charset="-127"/>
                          <a:ea typeface="S-Core Dream 6 Bold" panose="020B0503030302020204" pitchFamily="34" charset="-127"/>
                        </a:rPr>
                        <a:t>기간</a:t>
                      </a:r>
                      <a:endParaRPr lang="ko-KR" altLang="en-US" b="1" i="0" dirty="0">
                        <a:effectLst/>
                        <a:latin typeface="S-Core Dream 6 Bold" panose="020B0503030302020204" pitchFamily="34" charset="-127"/>
                        <a:ea typeface="S-Core Dream 6 Bold" panose="020B05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6 Bold" panose="020B0503030302020204" pitchFamily="34" charset="-127"/>
                          <a:ea typeface="S-Core Dream 6 Bold" panose="020B0503030302020204" pitchFamily="34" charset="-127"/>
                        </a:rPr>
                        <a:t>제공기관</a:t>
                      </a:r>
                      <a:endParaRPr lang="ko-KR" altLang="en-US" b="1" i="0" dirty="0">
                        <a:effectLst/>
                        <a:latin typeface="S-Core Dream 6 Bold" panose="020B0503030302020204" pitchFamily="34" charset="-127"/>
                        <a:ea typeface="S-Core Dream 6 Bold" panose="020B05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536999"/>
                  </a:ext>
                </a:extLst>
              </a:tr>
              <a:tr h="277549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서울시 지하철 시간대 별 </a:t>
                      </a:r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승객수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2018-2019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 빅데이터 캠퍼스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3792739"/>
                  </a:ext>
                </a:extLst>
              </a:tr>
              <a:tr h="407072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서울시 지하철 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30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분 단위 이용 통계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2018-2019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 빅데이터 캠퍼스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0083660"/>
                  </a:ext>
                </a:extLst>
              </a:tr>
              <a:tr h="277549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서울시 버스정류장 공간데이터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2018-2019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 빅데이터 캠퍼스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437575"/>
                  </a:ext>
                </a:extLst>
              </a:tr>
              <a:tr h="271381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우수중소기업 공간데이터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2018-2019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 빅데이터 캠퍼스</a:t>
                      </a:r>
                      <a:endParaRPr lang="ko-KR" altLang="en-US" b="0" i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8611993"/>
                  </a:ext>
                </a:extLst>
              </a:tr>
              <a:tr h="277549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서울시 주요시설과 </a:t>
                      </a:r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집객시설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 공간데이터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2018-2019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 빅데이터 캠퍼스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5574167"/>
                  </a:ext>
                </a:extLst>
              </a:tr>
              <a:tr h="277549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서울시 대학교 공간데이터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2018-2019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 빅데이터 캠퍼스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97068"/>
                  </a:ext>
                </a:extLst>
              </a:tr>
              <a:tr h="277549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지상관측 데이터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2018-2019</a:t>
                      </a:r>
                      <a:endParaRPr lang="ko-KR" altLang="en-US" sz="1400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기상청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1587956"/>
                  </a:ext>
                </a:extLst>
              </a:tr>
              <a:tr h="277549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서울시 지하철 </a:t>
                      </a:r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역별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 </a:t>
                      </a:r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승하차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 인원 정보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2018-2019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-Core Dream 4 Regular" panose="020B0203030302020204" pitchFamily="34" charset="-127"/>
                          <a:ea typeface="S-Core Dream 4 Regular" panose="020B0203030302020204" pitchFamily="34" charset="-127"/>
                        </a:rPr>
                        <a:t>공공데이터 포털</a:t>
                      </a:r>
                      <a:endParaRPr lang="ko-KR" altLang="en-US" b="0" i="0" dirty="0">
                        <a:effectLst/>
                        <a:latin typeface="S-Core Dream 4 Regular" panose="020B0203030302020204" pitchFamily="34" charset="-127"/>
                        <a:ea typeface="S-Core Dream 4 Regular" panose="020B0203030302020204" pitchFamily="34" charset="-127"/>
                      </a:endParaRPr>
                    </a:p>
                  </a:txBody>
                  <a:tcPr marL="53340" marR="53340" marT="38100" marB="38100" anchor="ctr">
                    <a:lnL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437060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8BA542B-0DF4-A193-2916-20103C3FEEDB}"/>
              </a:ext>
            </a:extLst>
          </p:cNvPr>
          <p:cNvSpPr txBox="1"/>
          <p:nvPr/>
        </p:nvSpPr>
        <p:spPr>
          <a:xfrm>
            <a:off x="6735677" y="1131618"/>
            <a:ext cx="5240300" cy="461664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altLang="ko-KR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[</a:t>
            </a:r>
            <a:r>
              <a:rPr lang="ko-KR" altLang="en-US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참고문헌</a:t>
            </a:r>
            <a:r>
              <a:rPr lang="en-US" altLang="ko-KR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]</a:t>
            </a:r>
          </a:p>
          <a:p>
            <a:endParaRPr lang="en-US" altLang="ko-KR" sz="1200" b="1" dirty="0">
              <a:solidFill>
                <a:srgbClr val="0070C0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r>
              <a:rPr lang="en-US" altLang="ko-KR" sz="1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-</a:t>
            </a:r>
            <a:r>
              <a:rPr lang="ko-KR" altLang="en-US" sz="1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논문</a:t>
            </a:r>
            <a:endParaRPr lang="en-US" altLang="ko-KR" sz="11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김지연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 </a:t>
            </a:r>
            <a:r>
              <a:rPr lang="ko-KR" altLang="en-US" sz="1000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윤철경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.(2021).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보호종료아동 및 자립준비청소년 자립지원 현안과 과제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한국청소년정책연구원 연구보고서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,(),1-102.</a:t>
            </a:r>
          </a:p>
          <a:p>
            <a:pPr marL="171450" indent="-171450">
              <a:buFont typeface="Wingdings" pitchFamily="2" charset="2"/>
              <a:buChar char="§"/>
            </a:pPr>
            <a:r>
              <a:rPr lang="ko-KR" altLang="en-US" sz="1000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김형모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.(2022).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보호종료아동의 자립증진을 위한 법률 및 제도 개선방안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</a:t>
            </a:r>
            <a:r>
              <a:rPr lang="ko-KR" altLang="en-US" sz="1000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한국콘텐츠학회논문지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,22(2),457-474.</a:t>
            </a:r>
          </a:p>
          <a:p>
            <a:endParaRPr lang="en-US" altLang="ko-KR" sz="10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r>
              <a:rPr lang="en-US" altLang="ko-KR" sz="1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- </a:t>
            </a:r>
            <a:r>
              <a:rPr lang="ko-KR" altLang="en-US" sz="1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연구보고서</a:t>
            </a:r>
            <a:endParaRPr lang="en-US" altLang="ko-KR" sz="11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ko-KR" altLang="en-US" sz="1000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이상정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외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4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인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.(2019) “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가정 외 보호 아동의 자립 준비 실태와 자립 지원 체계 개선 방안 연구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”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(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연구보고서 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2019-22).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한국보건사회연구원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</a:t>
            </a:r>
            <a:endParaRPr lang="en-US" altLang="ko-KR" sz="10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ko-KR" altLang="en-US" sz="1000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이상정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외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5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인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.(2021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년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12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월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). “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자립준비청년 지원 강화를 위한 보호서비스 전달체계 개선 연구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”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(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연구보고서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2021-30). 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한국보건사회연구원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</a:t>
            </a:r>
            <a:endParaRPr lang="en-US" altLang="ko-KR" sz="10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endParaRPr lang="en-US" altLang="ko-KR" sz="11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r>
              <a:rPr lang="en-US" altLang="ko-KR" sz="1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-</a:t>
            </a:r>
            <a:r>
              <a:rPr lang="ko-KR" altLang="en-US" sz="1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뉴스</a:t>
            </a:r>
            <a:endParaRPr lang="en-US" altLang="ko-KR" sz="11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“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'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자립준비청년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' 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정서적 지원 강화하고 정착금도 올린다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”, 『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내 손안에 서울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』,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2022.09.07</a:t>
            </a:r>
            <a:endParaRPr lang="ko-KR" altLang="en-US" sz="1000" dirty="0">
              <a:effectLst/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ko-KR" altLang="en-US" sz="1000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김덕현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 “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보육원 나와도 자립은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'</a:t>
            </a:r>
            <a:r>
              <a:rPr lang="ko-KR" altLang="en-US" sz="1000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까마득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'…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막막한 자립준비청년들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”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, 『SBS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NEWS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』,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2022.09.25</a:t>
            </a:r>
          </a:p>
          <a:p>
            <a:pPr marL="171450" indent="-171450">
              <a:buFont typeface="Wingdings" pitchFamily="2" charset="2"/>
              <a:buChar char="§"/>
            </a:pPr>
            <a:r>
              <a:rPr lang="ko-KR" altLang="en-US" sz="1000" dirty="0" err="1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박승대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 ”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보호종료아동 자립 지원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 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이렇게 달라집니다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”, 『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대한민국 정책 브리핑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』,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2021.09.09</a:t>
            </a:r>
          </a:p>
          <a:p>
            <a:pPr marL="171450" indent="-171450">
              <a:buFont typeface="Wingdings" pitchFamily="2" charset="2"/>
              <a:buChar char="§"/>
            </a:pPr>
            <a:r>
              <a:rPr lang="ko-KR" altLang="en-US" sz="1000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안소현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 “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“사회구성원으로 살고 싶어요”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…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공공 지원 절실 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[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보호종료아동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 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그 후 ③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]”, 『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쿠키 뉴스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』,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2022.09.13</a:t>
            </a:r>
          </a:p>
          <a:p>
            <a:pPr marL="171450" indent="-171450">
              <a:buFont typeface="Wingdings" pitchFamily="2" charset="2"/>
              <a:buChar char="§"/>
            </a:pP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원동희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 “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자립준비청년 잇단 죽음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…“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돈보단 믿을 만한 어른이 필요해요”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, 『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KBS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NEWS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』,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2022.08.26</a:t>
            </a:r>
          </a:p>
          <a:p>
            <a:pPr marL="171450" indent="-171450">
              <a:buFont typeface="Wingdings" pitchFamily="2" charset="2"/>
              <a:buChar char="§"/>
            </a:pPr>
            <a:r>
              <a:rPr lang="ko-KR" altLang="en-US" sz="1000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전혜지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 “</a:t>
            </a:r>
            <a:r>
              <a:rPr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보호종료아동의 힘겨운 한 발 떼기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“, 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『Channel PNU』,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2021.03.14</a:t>
            </a:r>
          </a:p>
          <a:p>
            <a:pPr marL="171450" indent="-171450">
              <a:buFont typeface="Wingdings" pitchFamily="2" charset="2"/>
              <a:buChar char="§"/>
            </a:pP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“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'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자립준비청년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' 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정서적 지원 강화하고 정착금도 올린다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”, 『</a:t>
            </a:r>
            <a:r>
              <a:rPr lang="ko-KR" altLang="en-US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내 손안에 서울</a:t>
            </a:r>
            <a:r>
              <a:rPr lang="en-US" altLang="ko-KR" sz="1000" dirty="0">
                <a:effectLst/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』, </a:t>
            </a:r>
            <a:r>
              <a:rPr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2022.09.07</a:t>
            </a:r>
            <a:endParaRPr lang="ko-KR" altLang="en-US" sz="1000" dirty="0">
              <a:effectLst/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5D9CEF-73D3-9504-A162-03573345E6DC}"/>
              </a:ext>
            </a:extLst>
          </p:cNvPr>
          <p:cNvSpPr txBox="1"/>
          <p:nvPr/>
        </p:nvSpPr>
        <p:spPr>
          <a:xfrm>
            <a:off x="216023" y="4625233"/>
            <a:ext cx="5350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[</a:t>
            </a:r>
            <a:r>
              <a:rPr lang="ko-KR" altLang="en-US" b="1" dirty="0" err="1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분석툴</a:t>
            </a:r>
            <a:r>
              <a:rPr lang="en-US" altLang="ko-KR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]</a:t>
            </a:r>
            <a:endParaRPr lang="en-US" altLang="ko-KR" dirty="0">
              <a:solidFill>
                <a:srgbClr val="0070C0"/>
              </a:solidFill>
            </a:endParaRPr>
          </a:p>
          <a:p>
            <a:endParaRPr lang="ko-KR" altLang="en-US" dirty="0">
              <a:solidFill>
                <a:srgbClr val="0070C0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971DB6B-1694-1FCB-A93E-EFCCB4203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07" r="8287"/>
          <a:stretch/>
        </p:blipFill>
        <p:spPr>
          <a:xfrm>
            <a:off x="334203" y="4959527"/>
            <a:ext cx="1236213" cy="1577477"/>
          </a:xfrm>
          <a:prstGeom prst="rect">
            <a:avLst/>
          </a:prstGeom>
        </p:spPr>
      </p:pic>
      <p:pic>
        <p:nvPicPr>
          <p:cNvPr id="12" name="Picture 3" descr="Python] 구글 코랩(Google Colaboratory)에서 Selenium 사용하기">
            <a:extLst>
              <a:ext uri="{FF2B5EF4-FFF2-40B4-BE49-F238E27FC236}">
                <a16:creationId xmlns:a16="http://schemas.microsoft.com/office/drawing/2014/main" id="{477D4B70-D8C0-4D45-2C3D-42D9A3CB9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907" y="5213810"/>
            <a:ext cx="2419985" cy="107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icrosoft Excel: Spreadsheets - Google Play 앱">
            <a:extLst>
              <a:ext uri="{FF2B5EF4-FFF2-40B4-BE49-F238E27FC236}">
                <a16:creationId xmlns:a16="http://schemas.microsoft.com/office/drawing/2014/main" id="{E9E12599-81AA-717C-0AB7-FB63B96C0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598" y="5097839"/>
            <a:ext cx="1300181" cy="1300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9237D42-4EB9-1863-E7F5-2F3858BA8B63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결론 </a:t>
            </a: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72B56261-4D51-1552-BC27-B18B6009038F}"/>
              </a:ext>
            </a:extLst>
          </p:cNvPr>
          <p:cNvSpPr txBox="1">
            <a:spLocks/>
          </p:cNvSpPr>
          <p:nvPr/>
        </p:nvSpPr>
        <p:spPr>
          <a:xfrm>
            <a:off x="664324" y="142870"/>
            <a:ext cx="5669280" cy="5582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분석에 활용한 데이터</a:t>
            </a:r>
            <a:r>
              <a:rPr lang="en-US" altLang="ko-KR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분석틀</a:t>
            </a:r>
            <a:r>
              <a:rPr lang="en-US" altLang="ko-KR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참고문헌</a:t>
            </a:r>
          </a:p>
        </p:txBody>
      </p:sp>
    </p:spTree>
    <p:extLst>
      <p:ext uri="{BB962C8B-B14F-4D97-AF65-F5344CB8AC3E}">
        <p14:creationId xmlns:p14="http://schemas.microsoft.com/office/powerpoint/2010/main" val="267435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73618C3-FBDA-6C02-22DC-33F5B139B5E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AEBCEBE6-A4C2-4FFB-B291-7650A0C5D976}"/>
              </a:ext>
            </a:extLst>
          </p:cNvPr>
          <p:cNvSpPr/>
          <p:nvPr/>
        </p:nvSpPr>
        <p:spPr>
          <a:xfrm>
            <a:off x="1407042" y="978195"/>
            <a:ext cx="9377916" cy="4550733"/>
          </a:xfrm>
          <a:prstGeom prst="bracketPair">
            <a:avLst>
              <a:gd name="adj" fmla="val 111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Montserrat SemiBold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41277B-1E44-174B-83FF-91FCDFB4F46B}"/>
              </a:ext>
            </a:extLst>
          </p:cNvPr>
          <p:cNvSpPr txBox="1"/>
          <p:nvPr/>
        </p:nvSpPr>
        <p:spPr>
          <a:xfrm>
            <a:off x="3579124" y="2937971"/>
            <a:ext cx="50337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bg1"/>
                </a:solidFill>
                <a:latin typeface="+mj-lt"/>
              </a:rPr>
              <a:t>Thank</a:t>
            </a:r>
            <a:r>
              <a:rPr lang="ko-KR" altLang="en-US" sz="66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6600" dirty="0">
                <a:solidFill>
                  <a:schemeClr val="bg1"/>
                </a:solidFill>
                <a:latin typeface="+mj-lt"/>
              </a:rPr>
              <a:t>you</a:t>
            </a:r>
            <a:endParaRPr lang="ko-KR" altLang="en-US" sz="6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7EBF4B-3780-AE05-BDE7-1A806730D988}"/>
              </a:ext>
            </a:extLst>
          </p:cNvPr>
          <p:cNvSpPr txBox="1"/>
          <p:nvPr/>
        </p:nvSpPr>
        <p:spPr>
          <a:xfrm>
            <a:off x="4744334" y="4402725"/>
            <a:ext cx="27033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ore-KR" altLang="en-US" sz="14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이서영</a:t>
            </a:r>
          </a:p>
        </p:txBody>
      </p:sp>
    </p:spTree>
    <p:extLst>
      <p:ext uri="{BB962C8B-B14F-4D97-AF65-F5344CB8AC3E}">
        <p14:creationId xmlns:p14="http://schemas.microsoft.com/office/powerpoint/2010/main" val="111023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8935FE7-9505-6E2D-EB83-54A0F17620B6}"/>
              </a:ext>
            </a:extLst>
          </p:cNvPr>
          <p:cNvSpPr txBox="1"/>
          <p:nvPr/>
        </p:nvSpPr>
        <p:spPr>
          <a:xfrm>
            <a:off x="765775" y="1468432"/>
            <a:ext cx="10463069" cy="26416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이태원 참사를 계기로 압사사고에 대한 우려가 높아진 가운데 출퇴근 시간대 서울 일부 지하철 내부가 이태원 참사 사고 당시와 비슷한 수준의 혼잡도를 기록했다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kern="0" spc="-5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이태원 참사 이후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9</a:t>
            </a: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호선의 혼잡도 완화를 위해 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2024</a:t>
            </a: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년까지 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6</a:t>
            </a: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칸을 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8</a:t>
            </a: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대 증편 추진 중이다</a:t>
            </a:r>
            <a:endParaRPr lang="en-US" altLang="ko-KR" sz="1400" kern="0" spc="-5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400" kern="0" spc="-5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가장 먼저 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9</a:t>
            </a: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호선에 대비책이 적용 된 것은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28</a:t>
            </a: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년에 아무런 추가 정책 없이 </a:t>
            </a:r>
            <a:r>
              <a:rPr lang="en-US" altLang="ko-KR" sz="1400" kern="0" spc="-50" dirty="0">
                <a:solidFill>
                  <a:srgbClr val="FC7235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9</a:t>
            </a:r>
            <a:r>
              <a:rPr lang="ko-KR" altLang="en-US" sz="1400" kern="0" spc="-50" dirty="0">
                <a:solidFill>
                  <a:srgbClr val="FC7235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호선 신설역</a:t>
            </a:r>
            <a:r>
              <a:rPr lang="ko-KR" altLang="en-US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을 개통하는 것에 대한 경고 메세지로 간주 할 수 있다</a:t>
            </a:r>
            <a:r>
              <a:rPr lang="en-US" altLang="ko-KR" sz="1400" kern="0" spc="-5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kern="0" spc="-50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400" kern="0" spc="-50" dirty="0">
              <a:solidFill>
                <a:schemeClr val="tx1"/>
              </a:solidFill>
              <a:effectLst/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947C89-7379-BB2F-3A58-3E5542AE146E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서론 </a:t>
            </a:r>
          </a:p>
        </p:txBody>
      </p:sp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0" y="78914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제목 1">
            <a:extLst>
              <a:ext uri="{FF2B5EF4-FFF2-40B4-BE49-F238E27FC236}">
                <a16:creationId xmlns:a16="http://schemas.microsoft.com/office/drawing/2014/main" id="{56C30BC6-B689-156A-8FCF-B81A4F2EEAF8}"/>
              </a:ext>
            </a:extLst>
          </p:cNvPr>
          <p:cNvSpPr txBox="1">
            <a:spLocks/>
          </p:cNvSpPr>
          <p:nvPr/>
        </p:nvSpPr>
        <p:spPr>
          <a:xfrm>
            <a:off x="664324" y="142869"/>
            <a:ext cx="5669280" cy="1325563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주제 선정 배경 및 필요성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98899BB-A454-4C68-9B66-62C76D0A9C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56" y="3661398"/>
            <a:ext cx="3139261" cy="29579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960AB7-2F81-9726-8FA6-E81A2F7D68FC}"/>
              </a:ext>
            </a:extLst>
          </p:cNvPr>
          <p:cNvSpPr txBox="1"/>
          <p:nvPr/>
        </p:nvSpPr>
        <p:spPr>
          <a:xfrm>
            <a:off x="724713" y="957510"/>
            <a:ext cx="5272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＂</a:t>
            </a:r>
            <a:r>
              <a:rPr kumimoji="1" lang="ko-Kore-KR" altLang="en-US" b="1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출근길</a:t>
            </a:r>
            <a:r>
              <a:rPr kumimoji="1" lang="ko-KR" altLang="en-US" b="1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지하철에 오를 때마다 공포감이 듭니다</a:t>
            </a:r>
            <a:r>
              <a:rPr kumimoji="1" lang="en-US" altLang="ko-KR" b="1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.”</a:t>
            </a:r>
            <a:endParaRPr kumimoji="1" lang="ko-Kore-KR" altLang="en-US" b="1" dirty="0">
              <a:solidFill>
                <a:srgbClr val="FC7235"/>
              </a:solidFill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434FC61-9ADF-88EC-D50B-623E14439E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261" y="3738546"/>
            <a:ext cx="3783358" cy="288083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5C448B5-B2B3-0F82-63B7-C169C63D3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864" y="3661398"/>
            <a:ext cx="3007107" cy="3081488"/>
          </a:xfrm>
          <a:prstGeom prst="rect">
            <a:avLst/>
          </a:prstGeom>
        </p:spPr>
      </p:pic>
      <p:pic>
        <p:nvPicPr>
          <p:cNvPr id="14" name="Picture 2" descr="네이버 OGQ마켓">
            <a:extLst>
              <a:ext uri="{FF2B5EF4-FFF2-40B4-BE49-F238E27FC236}">
                <a16:creationId xmlns:a16="http://schemas.microsoft.com/office/drawing/2014/main" id="{7A912700-D561-7944-3095-8138EEF1C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086" y="3519808"/>
            <a:ext cx="898437" cy="590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33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B947C89-7379-BB2F-3A58-3E5542AE146E}"/>
              </a:ext>
            </a:extLst>
          </p:cNvPr>
          <p:cNvSpPr txBox="1"/>
          <p:nvPr/>
        </p:nvSpPr>
        <p:spPr>
          <a:xfrm>
            <a:off x="264856" y="194172"/>
            <a:ext cx="4539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서론</a:t>
            </a:r>
          </a:p>
        </p:txBody>
      </p:sp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142DC605-68FA-8C64-68E4-81FA81B9B6B5}"/>
              </a:ext>
            </a:extLst>
          </p:cNvPr>
          <p:cNvSpPr txBox="1">
            <a:spLocks/>
          </p:cNvSpPr>
          <p:nvPr/>
        </p:nvSpPr>
        <p:spPr>
          <a:xfrm>
            <a:off x="664324" y="142869"/>
            <a:ext cx="5669280" cy="1325563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주제 선정 배경 및 필요성</a:t>
            </a:r>
          </a:p>
        </p:txBody>
      </p:sp>
      <p:pic>
        <p:nvPicPr>
          <p:cNvPr id="8" name="Picture 2" descr="인포그래픽] 한눈에 본 9호선 혼잡도…노량진-가양-염창 순 인파 몰린다">
            <a:extLst>
              <a:ext uri="{FF2B5EF4-FFF2-40B4-BE49-F238E27FC236}">
                <a16:creationId xmlns:a16="http://schemas.microsoft.com/office/drawing/2014/main" id="{1C7FDB6B-57BF-69BB-A2F3-1837BDD44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684" y="1259384"/>
            <a:ext cx="3645934" cy="4725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582B67B-D6C7-7F7F-2C99-E10CBA1061CC}"/>
              </a:ext>
            </a:extLst>
          </p:cNvPr>
          <p:cNvSpPr txBox="1"/>
          <p:nvPr/>
        </p:nvSpPr>
        <p:spPr>
          <a:xfrm>
            <a:off x="4363655" y="1875098"/>
            <a:ext cx="77434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9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호선 개통</a:t>
            </a:r>
            <a:b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</a:b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예측 실패로 인한 </a:t>
            </a:r>
            <a:r>
              <a:rPr kumimoji="1" lang="ko-KR" altLang="en-US" dirty="0" err="1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혼잡률</a:t>
            </a:r>
            <a:r>
              <a:rPr kumimoji="1" lang="ko-KR" altLang="en-US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200%</a:t>
            </a:r>
            <a:r>
              <a:rPr kumimoji="1" lang="ko-KR" altLang="en-US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상승 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초래</a:t>
            </a:r>
            <a:b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</a:br>
            <a:endParaRPr kumimoji="1" lang="en-US" altLang="ko-KR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pPr marL="342900" indent="-342900">
              <a:buAutoNum type="arabicPeriod"/>
            </a:pP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급행열차만 </a:t>
            </a: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6</a:t>
            </a:r>
            <a:r>
              <a:rPr kumimoji="1" lang="ko-KR" altLang="en-US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량화</a:t>
            </a:r>
            <a:b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</a:b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급행열차 </a:t>
            </a: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6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대로 증량</a:t>
            </a: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하지만 여전히 </a:t>
            </a:r>
            <a:r>
              <a:rPr kumimoji="1" lang="ko-KR" altLang="en-US" dirty="0" err="1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혼잡률</a:t>
            </a:r>
            <a:r>
              <a:rPr kumimoji="1" lang="ko-KR" altLang="en-US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162%</a:t>
            </a:r>
            <a:r>
              <a:rPr kumimoji="1" lang="ko-KR" altLang="en-US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기록</a:t>
            </a:r>
            <a:b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</a:br>
            <a:endParaRPr kumimoji="1" lang="en-US" altLang="ko-KR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pPr marL="342900" indent="-342900">
              <a:buAutoNum type="arabicPeriod"/>
            </a:pP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모든 열차 </a:t>
            </a: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6</a:t>
            </a:r>
            <a:r>
              <a:rPr kumimoji="1" lang="ko-KR" altLang="en-US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량화</a:t>
            </a:r>
            <a:b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</a:b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일반열차 혼잡도 </a:t>
            </a:r>
            <a:r>
              <a:rPr kumimoji="1" lang="ko-KR" altLang="en-US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악화</a:t>
            </a: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급행열차도 일부 구간에서 </a:t>
            </a:r>
            <a:r>
              <a:rPr kumimoji="1" lang="ko-KR" altLang="en-US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혼잡도 증가</a:t>
            </a:r>
            <a:b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</a:br>
            <a:endParaRPr kumimoji="1" lang="en-US" altLang="ko-KR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  <a:p>
            <a:pPr marL="342900" indent="-342900">
              <a:buAutoNum type="arabicPeriod"/>
            </a:pP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4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개 </a:t>
            </a:r>
            <a:r>
              <a:rPr kumimoji="1" lang="ko-KR" altLang="en-US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신설역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개통 예정</a:t>
            </a:r>
            <a:b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</a:b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2028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년에는 </a:t>
            </a:r>
            <a:r>
              <a:rPr kumimoji="1" lang="ko-KR" altLang="en-US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신설역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개통으로 인해 </a:t>
            </a: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9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호선 수요는 </a:t>
            </a:r>
            <a:r>
              <a:rPr kumimoji="1" lang="ko-KR" altLang="en-US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약 </a:t>
            </a:r>
            <a:r>
              <a:rPr kumimoji="1" lang="en-US" altLang="ko-KR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8</a:t>
            </a:r>
            <a:r>
              <a:rPr kumimoji="1" lang="ko-KR" altLang="en-US" dirty="0" err="1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만여</a:t>
            </a:r>
            <a:r>
              <a:rPr kumimoji="1" lang="ko-KR" altLang="en-US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명 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이상</a:t>
            </a:r>
            <a:b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</a:b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증가할 것</a:t>
            </a: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.</a:t>
            </a:r>
            <a:b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</a:b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기존 </a:t>
            </a:r>
            <a:r>
              <a:rPr kumimoji="1" lang="ko-KR" altLang="en-US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정채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유지한 채 </a:t>
            </a:r>
            <a:r>
              <a:rPr kumimoji="1" lang="ko-KR" altLang="en-US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신설역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ko-KR" altLang="en-US" dirty="0" err="1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개통시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9</a:t>
            </a:r>
            <a:r>
              <a:rPr kumimoji="1" lang="ko-KR" altLang="en-US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호선 </a:t>
            </a:r>
            <a:r>
              <a:rPr kumimoji="1" lang="ko-KR" altLang="en-US" b="1" i="1" dirty="0">
                <a:solidFill>
                  <a:srgbClr val="FC7235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내부 혼잡도는 다시 극심 해질 것</a:t>
            </a:r>
            <a:endParaRPr kumimoji="1" lang="ko-Kore-KR" altLang="en-US" b="1" i="1" dirty="0">
              <a:solidFill>
                <a:srgbClr val="FC7235"/>
              </a:solidFill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680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B947C89-7379-BB2F-3A58-3E5542AE146E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서론 </a:t>
            </a:r>
          </a:p>
        </p:txBody>
      </p:sp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E81CDF6-6766-DC7A-7955-57A608242ABD}"/>
              </a:ext>
            </a:extLst>
          </p:cNvPr>
          <p:cNvSpPr txBox="1">
            <a:spLocks/>
          </p:cNvSpPr>
          <p:nvPr/>
        </p:nvSpPr>
        <p:spPr>
          <a:xfrm>
            <a:off x="664324" y="142869"/>
            <a:ext cx="5669280" cy="1325563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주제 선정 배경 및 필요성</a:t>
            </a:r>
          </a:p>
        </p:txBody>
      </p:sp>
      <p:sp>
        <p:nvSpPr>
          <p:cNvPr id="28" name="Google Shape;114;g165ab945064_0_0">
            <a:extLst>
              <a:ext uri="{FF2B5EF4-FFF2-40B4-BE49-F238E27FC236}">
                <a16:creationId xmlns:a16="http://schemas.microsoft.com/office/drawing/2014/main" id="{08040FFC-BED8-49DD-D849-79DA4FD9E24D}"/>
              </a:ext>
            </a:extLst>
          </p:cNvPr>
          <p:cNvSpPr txBox="1"/>
          <p:nvPr/>
        </p:nvSpPr>
        <p:spPr>
          <a:xfrm>
            <a:off x="3719568" y="1759781"/>
            <a:ext cx="46758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1" algn="ctr">
              <a:buClr>
                <a:srgbClr val="000000"/>
              </a:buClr>
              <a:buSzPts val="1800"/>
            </a:pPr>
            <a:r>
              <a:rPr lang="ko-KR" altLang="en-US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서울지하철 출입구 개선 요구</a:t>
            </a:r>
            <a:r>
              <a:rPr lang="en-US" altLang="ko-KR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…"</a:t>
            </a:r>
            <a:r>
              <a:rPr lang="ko-KR" altLang="en-US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시민 불편</a:t>
            </a:r>
            <a:endParaRPr lang="en-US" altLang="ko-KR" sz="1600" b="1" dirty="0">
              <a:solidFill>
                <a:srgbClr val="0070C0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cs typeface="Arial"/>
              <a:sym typeface="Arial"/>
            </a:endParaRPr>
          </a:p>
          <a:p>
            <a:pPr lvl="1" algn="ctr">
              <a:buClr>
                <a:srgbClr val="000000"/>
              </a:buClr>
              <a:buSzPts val="1800"/>
            </a:pPr>
            <a:r>
              <a:rPr lang="ko-KR" altLang="en-US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 가중</a:t>
            </a:r>
            <a:r>
              <a:rPr lang="en-US" altLang="ko-KR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·</a:t>
            </a:r>
            <a:r>
              <a:rPr lang="ko-KR" altLang="en-US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안전사고 우려</a:t>
            </a:r>
            <a:r>
              <a:rPr lang="en-US" altLang="ko-KR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"</a:t>
            </a:r>
          </a:p>
        </p:txBody>
      </p:sp>
      <p:sp>
        <p:nvSpPr>
          <p:cNvPr id="29" name="Google Shape;115;g165ab945064_0_0">
            <a:extLst>
              <a:ext uri="{FF2B5EF4-FFF2-40B4-BE49-F238E27FC236}">
                <a16:creationId xmlns:a16="http://schemas.microsoft.com/office/drawing/2014/main" id="{9C06E20D-42F0-1ADA-8AE8-959A1832FF15}"/>
              </a:ext>
            </a:extLst>
          </p:cNvPr>
          <p:cNvSpPr txBox="1"/>
          <p:nvPr/>
        </p:nvSpPr>
        <p:spPr>
          <a:xfrm>
            <a:off x="8709821" y="1759781"/>
            <a:ext cx="29658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1" algn="ctr">
              <a:buClr>
                <a:srgbClr val="000000"/>
              </a:buClr>
              <a:buSzPts val="1800"/>
            </a:pPr>
            <a:r>
              <a:rPr lang="ko-KR" altLang="en-US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서울시</a:t>
            </a:r>
            <a:r>
              <a:rPr lang="en-US" altLang="ko-KR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, 9</a:t>
            </a:r>
            <a:r>
              <a:rPr lang="ko-KR" altLang="en-US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호선 </a:t>
            </a:r>
            <a:r>
              <a:rPr lang="en-US" altLang="ko-KR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8</a:t>
            </a:r>
            <a:r>
              <a:rPr lang="ko-KR" altLang="en-US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량 신규열차 </a:t>
            </a:r>
            <a:r>
              <a:rPr lang="en-US" altLang="ko-KR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2023</a:t>
            </a:r>
            <a:r>
              <a:rPr lang="ko-KR" altLang="en-US" sz="16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Arial"/>
                <a:sym typeface="Arial"/>
              </a:rPr>
              <a:t>년말 투입 추진</a:t>
            </a:r>
          </a:p>
        </p:txBody>
      </p:sp>
      <p:cxnSp>
        <p:nvCxnSpPr>
          <p:cNvPr id="30" name="Google Shape;117;g165ab945064_0_0">
            <a:extLst>
              <a:ext uri="{FF2B5EF4-FFF2-40B4-BE49-F238E27FC236}">
                <a16:creationId xmlns:a16="http://schemas.microsoft.com/office/drawing/2014/main" id="{D7597639-E31A-42BA-604F-09E469B77952}"/>
              </a:ext>
            </a:extLst>
          </p:cNvPr>
          <p:cNvCxnSpPr/>
          <p:nvPr/>
        </p:nvCxnSpPr>
        <p:spPr>
          <a:xfrm>
            <a:off x="4151349" y="1705916"/>
            <a:ext cx="0" cy="450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118;g165ab945064_0_0">
            <a:extLst>
              <a:ext uri="{FF2B5EF4-FFF2-40B4-BE49-F238E27FC236}">
                <a16:creationId xmlns:a16="http://schemas.microsoft.com/office/drawing/2014/main" id="{3B781AB5-73C3-254E-10E3-C5030370CACF}"/>
              </a:ext>
            </a:extLst>
          </p:cNvPr>
          <p:cNvCxnSpPr/>
          <p:nvPr/>
        </p:nvCxnSpPr>
        <p:spPr>
          <a:xfrm>
            <a:off x="8395368" y="1705916"/>
            <a:ext cx="0" cy="450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C74B1E9-7AE4-873F-7C5A-F03778DF66C9}"/>
              </a:ext>
            </a:extLst>
          </p:cNvPr>
          <p:cNvSpPr txBox="1"/>
          <p:nvPr/>
        </p:nvSpPr>
        <p:spPr>
          <a:xfrm>
            <a:off x="222294" y="1759781"/>
            <a:ext cx="37609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‘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지옥철</a:t>
            </a:r>
            <a:r>
              <a:rPr kumimoji="1" lang="en-US" altLang="ko-KR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 9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호선</a:t>
            </a:r>
            <a:r>
              <a:rPr kumimoji="1" lang="en-US" altLang="ko-KR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’, 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승객들 너무 많고 혼잡해</a:t>
            </a:r>
            <a:endParaRPr kumimoji="1" lang="en-US" altLang="ko-KR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  <a:p>
            <a:pPr algn="ctr"/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 안전사고 우려</a:t>
            </a:r>
            <a:endParaRPr kumimoji="1" lang="ko-Kore-KR" altLang="en-US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867F363-5302-94FD-9F46-A42EC77EE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132" y="2403633"/>
            <a:ext cx="2348170" cy="2305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7A42E113-E51D-D454-D184-9DB13B1F03CA}"/>
              </a:ext>
            </a:extLst>
          </p:cNvPr>
          <p:cNvSpPr txBox="1"/>
          <p:nvPr/>
        </p:nvSpPr>
        <p:spPr>
          <a:xfrm>
            <a:off x="229813" y="4827690"/>
            <a:ext cx="38221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한편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, 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서울시는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9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호선 혼잡도 완화를 위해 올해 말까지 일반 열차도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4</a:t>
            </a:r>
            <a:r>
              <a:rPr lang="ko-KR" altLang="en-US" sz="1400" dirty="0" err="1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량에서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6</a:t>
            </a:r>
            <a:r>
              <a:rPr lang="ko-KR" altLang="en-US" sz="1400" dirty="0" err="1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량으로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늘리고</a:t>
            </a:r>
            <a:endParaRPr lang="en-US" altLang="ko-KR" sz="1400" dirty="0">
              <a:solidFill>
                <a:srgbClr val="222222"/>
              </a:solidFill>
              <a:effectLst/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운행 열차를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37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대에서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40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대로 늘릴 계획이다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. 6</a:t>
            </a:r>
            <a:r>
              <a:rPr lang="ko-KR" altLang="en-US" sz="1400" dirty="0" err="1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량짜리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일반 열차는 내년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2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월부터 운행을 시작한다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. </a:t>
            </a:r>
          </a:p>
          <a:p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서울시는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6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량 전환과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3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대 추가 편성 효과로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166%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에 달하는 급행열차 최고 혼잡도가 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149%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까지 떨어질 것이라고 기대했다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.</a:t>
            </a:r>
            <a:endParaRPr kumimoji="1" lang="ko-Kore-KR" altLang="en-US" sz="14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83E17C0-E1B6-0CDD-4806-FC1A7D8EFAA6}"/>
              </a:ext>
            </a:extLst>
          </p:cNvPr>
          <p:cNvSpPr txBox="1"/>
          <p:nvPr/>
        </p:nvSpPr>
        <p:spPr>
          <a:xfrm>
            <a:off x="474001" y="779978"/>
            <a:ext cx="3387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2400" b="1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안전문제</a:t>
            </a:r>
            <a:r>
              <a:rPr kumimoji="1" lang="ko-KR" altLang="en-US" sz="2400" b="1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예방</a:t>
            </a:r>
            <a:endParaRPr kumimoji="1" lang="en-US" altLang="ko-KR" sz="2400" b="1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끼임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넘어짐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압사 등 사고 예방</a:t>
            </a:r>
            <a:endParaRPr kumimoji="1" lang="en-US" altLang="ko-KR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999CF5E-B613-0CC0-0924-0CC19937D04C}"/>
              </a:ext>
            </a:extLst>
          </p:cNvPr>
          <p:cNvSpPr txBox="1"/>
          <p:nvPr/>
        </p:nvSpPr>
        <p:spPr>
          <a:xfrm>
            <a:off x="4285980" y="740508"/>
            <a:ext cx="42819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400" b="1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적절한 </a:t>
            </a:r>
            <a:r>
              <a:rPr kumimoji="1" lang="ko-KR" altLang="en-US" sz="2400" b="1" dirty="0" err="1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줄입구</a:t>
            </a:r>
            <a:r>
              <a:rPr kumimoji="1" lang="ko-KR" altLang="en-US" sz="2400" b="1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입지 선정</a:t>
            </a:r>
          </a:p>
          <a:p>
            <a:pPr algn="ctr"/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유동인구 분석을 통한 최적의 출입구 설치</a:t>
            </a:r>
            <a:endParaRPr kumimoji="1" lang="en-US" altLang="ko-KR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51B1BFB-FC79-728A-1DA8-BCF1833208D8}"/>
              </a:ext>
            </a:extLst>
          </p:cNvPr>
          <p:cNvSpPr txBox="1"/>
          <p:nvPr/>
        </p:nvSpPr>
        <p:spPr>
          <a:xfrm>
            <a:off x="8882375" y="747426"/>
            <a:ext cx="30299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9</a:t>
            </a:r>
            <a:r>
              <a:rPr kumimoji="1" lang="ko-KR" altLang="en-US" sz="2400" b="1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호선 </a:t>
            </a:r>
            <a:r>
              <a:rPr kumimoji="1" lang="en-US" altLang="ko-KR" sz="2400" b="1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8</a:t>
            </a:r>
            <a:r>
              <a:rPr kumimoji="1" lang="ko-KR" altLang="en-US" sz="2400" b="1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대 추진화</a:t>
            </a:r>
            <a:endParaRPr kumimoji="1" lang="en-US" altLang="ko-KR" sz="2400" b="1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kumimoji="1" lang="ko-KR" altLang="en-US" dirty="0" err="1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승하차수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예측을 통한 </a:t>
            </a:r>
            <a:r>
              <a:rPr kumimoji="1" lang="en-US" altLang="ko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8</a:t>
            </a:r>
            <a:r>
              <a:rPr kumimoji="1" lang="ko-KR" altLang="en-US" dirty="0" err="1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량화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endParaRPr kumimoji="1" lang="en-US" altLang="ko-KR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  <a:p>
            <a:pPr algn="ctr"/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추진으로 혼잡화 예방</a:t>
            </a:r>
            <a:endParaRPr kumimoji="1" lang="en-US" altLang="ko-KR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27A555-FEAC-F42F-378B-1D91EA9EC9A4}"/>
              </a:ext>
            </a:extLst>
          </p:cNvPr>
          <p:cNvSpPr txBox="1"/>
          <p:nvPr/>
        </p:nvSpPr>
        <p:spPr>
          <a:xfrm>
            <a:off x="4362270" y="4826675"/>
            <a:ext cx="38221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“편중되고 부족한 출입구 때문에 지하철을 이용하는 일반 시민은 물론 어린 학생들과 장애인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, 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노약자 등 교통약자들이 큰 불편을 감수하고 있고 안전사고 위험에도 노출돼 </a:t>
            </a:r>
            <a:r>
              <a:rPr lang="ko-KR" altLang="en-US" sz="1400" dirty="0" err="1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있다”며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“지하철 개통 이후 도로확장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, 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재개발 등으로 역사 주변 환경이 급격하게 달라지고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, 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이용객이 늘면서 출입구를 새로 설치해 달라는 민원이 끊이지 않고 있지만 서울시는 시민들의 요구에 대해 아주 피동적으로 대응하고 </a:t>
            </a:r>
            <a:r>
              <a:rPr lang="ko-KR" altLang="en-US" sz="1400" dirty="0" err="1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있다”고</a:t>
            </a:r>
            <a:r>
              <a:rPr lang="ko-KR" altLang="en-US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비판했다</a:t>
            </a:r>
            <a:r>
              <a:rPr lang="en-US" altLang="ko-KR" sz="1400" dirty="0">
                <a:solidFill>
                  <a:srgbClr val="222222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.</a:t>
            </a:r>
            <a:endParaRPr kumimoji="1" lang="ko-Kore-KR" altLang="en-US" sz="14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D61430C-EB40-F7C9-E385-148E32587A90}"/>
              </a:ext>
            </a:extLst>
          </p:cNvPr>
          <p:cNvSpPr txBox="1"/>
          <p:nvPr/>
        </p:nvSpPr>
        <p:spPr>
          <a:xfrm>
            <a:off x="8494727" y="4827690"/>
            <a:ext cx="367613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5</a:t>
            </a:r>
            <a:r>
              <a:rPr lang="ko-KR" altLang="en-US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월 </a:t>
            </a:r>
            <a:r>
              <a:rPr lang="en-US" altLang="ko-KR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8</a:t>
            </a:r>
            <a:r>
              <a:rPr lang="ko-KR" altLang="en-US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일 가장 혼잡한 노선 중의 하나인 </a:t>
            </a:r>
            <a:r>
              <a:rPr lang="en-US" altLang="ko-KR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9</a:t>
            </a:r>
            <a:r>
              <a:rPr lang="ko-KR" altLang="en-US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호선 여의도역사를 방문</a:t>
            </a:r>
            <a:r>
              <a:rPr lang="en-US" altLang="ko-KR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, </a:t>
            </a:r>
            <a:r>
              <a:rPr lang="ko-KR" altLang="en-US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동작역까지 </a:t>
            </a:r>
            <a:r>
              <a:rPr lang="ko-KR" altLang="en-US" sz="1400" dirty="0" err="1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츨근시간대</a:t>
            </a:r>
            <a:r>
              <a:rPr lang="ko-KR" altLang="en-US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급행열차에 탑승하여 직접 지하철 혼잡실태를 점검했다</a:t>
            </a:r>
            <a:r>
              <a:rPr lang="en-US" altLang="ko-KR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.</a:t>
            </a:r>
          </a:p>
          <a:p>
            <a:r>
              <a:rPr lang="ko-KR" altLang="en-US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신속한 추진을 위해 열차 도입 시기를 </a:t>
            </a:r>
            <a:r>
              <a:rPr lang="en-US" altLang="ko-KR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2024</a:t>
            </a:r>
            <a:r>
              <a:rPr lang="ko-KR" altLang="en-US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년 초로 최대 단축했던 기존 계획에 더해 추가로 기간을 더 단축해 </a:t>
            </a:r>
            <a:r>
              <a:rPr lang="en-US" altLang="ko-KR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2023</a:t>
            </a:r>
            <a:r>
              <a:rPr lang="ko-KR" altLang="en-US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년 연말까지 </a:t>
            </a:r>
            <a:r>
              <a:rPr lang="en-US" altLang="ko-KR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3~4</a:t>
            </a:r>
            <a:r>
              <a:rPr lang="ko-KR" altLang="en-US" sz="1400" dirty="0">
                <a:solidFill>
                  <a:srgbClr val="363636"/>
                </a:solidFill>
                <a:effectLst/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편성 우선 투입을 추진한다</a:t>
            </a:r>
            <a:endParaRPr kumimoji="1" lang="ko-Kore-KR" altLang="en-US" sz="14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pic>
        <p:nvPicPr>
          <p:cNvPr id="2054" name="Picture 6" descr="포토] 이태원 압사사고 &quot;사고직전 지하철 인파모습&quot; &lt; 사건/사고 &lt; 사회 &lt; 기사본문 - 국제뉴스">
            <a:extLst>
              <a:ext uri="{FF2B5EF4-FFF2-40B4-BE49-F238E27FC236}">
                <a16:creationId xmlns:a16="http://schemas.microsoft.com/office/drawing/2014/main" id="{61CBB24E-9096-D957-269F-AA786C428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913" y="2406527"/>
            <a:ext cx="2321382" cy="2305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단독]`지옥철` 9호선, 8량열차 추진…감사원 근시안에 발목 잡힐라">
            <a:extLst>
              <a:ext uri="{FF2B5EF4-FFF2-40B4-BE49-F238E27FC236}">
                <a16:creationId xmlns:a16="http://schemas.microsoft.com/office/drawing/2014/main" id="{5A600165-03A9-E24F-6022-0289621CA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9672" y="2383377"/>
            <a:ext cx="3406247" cy="2285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89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B947C89-7379-BB2F-3A58-3E5542AE146E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본론 </a:t>
            </a:r>
          </a:p>
        </p:txBody>
      </p:sp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1">
            <a:extLst>
              <a:ext uri="{FF2B5EF4-FFF2-40B4-BE49-F238E27FC236}">
                <a16:creationId xmlns:a16="http://schemas.microsoft.com/office/drawing/2014/main" id="{52A9ED3E-8AD2-1AD2-2090-B54C5D05AC24}"/>
              </a:ext>
            </a:extLst>
          </p:cNvPr>
          <p:cNvSpPr txBox="1">
            <a:spLocks/>
          </p:cNvSpPr>
          <p:nvPr/>
        </p:nvSpPr>
        <p:spPr>
          <a:xfrm>
            <a:off x="664324" y="142870"/>
            <a:ext cx="5669280" cy="5582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분석 과정</a:t>
            </a:r>
          </a:p>
        </p:txBody>
      </p:sp>
      <p:sp>
        <p:nvSpPr>
          <p:cNvPr id="6" name="갈매기형 수장 5">
            <a:extLst>
              <a:ext uri="{FF2B5EF4-FFF2-40B4-BE49-F238E27FC236}">
                <a16:creationId xmlns:a16="http://schemas.microsoft.com/office/drawing/2014/main" id="{EC80CDC2-257E-4C9F-3BF9-543378DE7260}"/>
              </a:ext>
            </a:extLst>
          </p:cNvPr>
          <p:cNvSpPr/>
          <p:nvPr/>
        </p:nvSpPr>
        <p:spPr>
          <a:xfrm>
            <a:off x="9017178" y="1246190"/>
            <a:ext cx="3081193" cy="806508"/>
          </a:xfrm>
          <a:prstGeom prst="chevron">
            <a:avLst/>
          </a:prstGeom>
          <a:solidFill>
            <a:schemeClr val="accent5"/>
          </a:solidFill>
          <a:ln w="3175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8" name="갈매기형 수장 4">
            <a:extLst>
              <a:ext uri="{FF2B5EF4-FFF2-40B4-BE49-F238E27FC236}">
                <a16:creationId xmlns:a16="http://schemas.microsoft.com/office/drawing/2014/main" id="{A29340C9-ECB7-928B-6E70-0CE5E4537228}"/>
              </a:ext>
            </a:extLst>
          </p:cNvPr>
          <p:cNvSpPr/>
          <p:nvPr/>
        </p:nvSpPr>
        <p:spPr>
          <a:xfrm>
            <a:off x="3125178" y="1262703"/>
            <a:ext cx="3081193" cy="806508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 w="3175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11" name="오각형 3">
            <a:extLst>
              <a:ext uri="{FF2B5EF4-FFF2-40B4-BE49-F238E27FC236}">
                <a16:creationId xmlns:a16="http://schemas.microsoft.com/office/drawing/2014/main" id="{ADE0F9B7-0CE7-BB8E-7485-CF6552D0BBC3}"/>
              </a:ext>
            </a:extLst>
          </p:cNvPr>
          <p:cNvSpPr/>
          <p:nvPr/>
        </p:nvSpPr>
        <p:spPr>
          <a:xfrm>
            <a:off x="153779" y="1262703"/>
            <a:ext cx="3081193" cy="806508"/>
          </a:xfrm>
          <a:prstGeom prst="homePlate">
            <a:avLst/>
          </a:prstGeom>
          <a:solidFill>
            <a:schemeClr val="accent5">
              <a:lumMod val="20000"/>
              <a:lumOff val="80000"/>
            </a:schemeClr>
          </a:solidFill>
          <a:ln w="3175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13" name="왼쪽 중괄호 16">
            <a:extLst>
              <a:ext uri="{FF2B5EF4-FFF2-40B4-BE49-F238E27FC236}">
                <a16:creationId xmlns:a16="http://schemas.microsoft.com/office/drawing/2014/main" id="{31912769-740C-BDE7-D4A3-24289E64455D}"/>
              </a:ext>
            </a:extLst>
          </p:cNvPr>
          <p:cNvSpPr/>
          <p:nvPr/>
        </p:nvSpPr>
        <p:spPr>
          <a:xfrm rot="16200000">
            <a:off x="4388622" y="1123183"/>
            <a:ext cx="230437" cy="2523553"/>
          </a:xfrm>
          <a:prstGeom prst="leftBrace">
            <a:avLst>
              <a:gd name="adj1" fmla="val 54487"/>
              <a:gd name="adj2" fmla="val 50000"/>
            </a:avLst>
          </a:prstGeom>
          <a:noFill/>
          <a:ln w="9525" cap="flat" cmpd="sng" algn="ctr">
            <a:solidFill>
              <a:srgbClr val="3A3838">
                <a:lumMod val="75000"/>
                <a:lumOff val="2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578ED5-9CB5-0BB5-C566-D5746DD6A3AE}"/>
              </a:ext>
            </a:extLst>
          </p:cNvPr>
          <p:cNvSpPr txBox="1"/>
          <p:nvPr/>
        </p:nvSpPr>
        <p:spPr>
          <a:xfrm>
            <a:off x="578387" y="1435124"/>
            <a:ext cx="2554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ko-KR" altLang="en-US" sz="2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데이터 수집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7D0242-E150-2FA9-DE5F-1F3880F6769D}"/>
              </a:ext>
            </a:extLst>
          </p:cNvPr>
          <p:cNvSpPr txBox="1"/>
          <p:nvPr/>
        </p:nvSpPr>
        <p:spPr>
          <a:xfrm>
            <a:off x="3828077" y="1435123"/>
            <a:ext cx="2378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ko-KR" altLang="en-US" sz="2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데이터 정제</a:t>
            </a:r>
          </a:p>
        </p:txBody>
      </p:sp>
      <p:sp>
        <p:nvSpPr>
          <p:cNvPr id="16" name="갈매기형 수장 4">
            <a:extLst>
              <a:ext uri="{FF2B5EF4-FFF2-40B4-BE49-F238E27FC236}">
                <a16:creationId xmlns:a16="http://schemas.microsoft.com/office/drawing/2014/main" id="{8B9F595C-251D-00C6-000C-532551D323B8}"/>
              </a:ext>
            </a:extLst>
          </p:cNvPr>
          <p:cNvSpPr/>
          <p:nvPr/>
        </p:nvSpPr>
        <p:spPr>
          <a:xfrm>
            <a:off x="6022911" y="1262703"/>
            <a:ext cx="3081193" cy="806508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 w="3175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80DA05-4598-4EF2-DC77-A524DF22CEDE}"/>
              </a:ext>
            </a:extLst>
          </p:cNvPr>
          <p:cNvSpPr txBox="1"/>
          <p:nvPr/>
        </p:nvSpPr>
        <p:spPr>
          <a:xfrm>
            <a:off x="6424977" y="1426268"/>
            <a:ext cx="23735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ko-KR" altLang="en-US" sz="2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분석 모델 선정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0CF692-BA70-A961-3DFD-8596DD30F1E7}"/>
              </a:ext>
            </a:extLst>
          </p:cNvPr>
          <p:cNvSpPr txBox="1"/>
          <p:nvPr/>
        </p:nvSpPr>
        <p:spPr>
          <a:xfrm>
            <a:off x="9494157" y="1418610"/>
            <a:ext cx="2214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ko-KR" altLang="en-US" sz="2400" b="1" kern="0" dirty="0">
                <a:solidFill>
                  <a:schemeClr val="bg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분석 결과</a:t>
            </a:r>
          </a:p>
        </p:txBody>
      </p:sp>
      <p:sp>
        <p:nvSpPr>
          <p:cNvPr id="19" name="왼쪽 중괄호 16">
            <a:extLst>
              <a:ext uri="{FF2B5EF4-FFF2-40B4-BE49-F238E27FC236}">
                <a16:creationId xmlns:a16="http://schemas.microsoft.com/office/drawing/2014/main" id="{02D19B05-0894-C78D-010E-4C1A2B89D633}"/>
              </a:ext>
            </a:extLst>
          </p:cNvPr>
          <p:cNvSpPr/>
          <p:nvPr/>
        </p:nvSpPr>
        <p:spPr>
          <a:xfrm rot="16200000">
            <a:off x="10460736" y="1123183"/>
            <a:ext cx="230437" cy="2523552"/>
          </a:xfrm>
          <a:prstGeom prst="leftBrace">
            <a:avLst>
              <a:gd name="adj1" fmla="val 54487"/>
              <a:gd name="adj2" fmla="val 50000"/>
            </a:avLst>
          </a:prstGeom>
          <a:noFill/>
          <a:ln w="9525" cap="flat" cmpd="sng" algn="ctr">
            <a:solidFill>
              <a:srgbClr val="3A3838">
                <a:lumMod val="75000"/>
                <a:lumOff val="2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20" name="왼쪽 중괄호 16">
            <a:extLst>
              <a:ext uri="{FF2B5EF4-FFF2-40B4-BE49-F238E27FC236}">
                <a16:creationId xmlns:a16="http://schemas.microsoft.com/office/drawing/2014/main" id="{0E9ED07E-47E7-4740-5A47-9A8F84BDD3A3}"/>
              </a:ext>
            </a:extLst>
          </p:cNvPr>
          <p:cNvSpPr/>
          <p:nvPr/>
        </p:nvSpPr>
        <p:spPr>
          <a:xfrm rot="16200000">
            <a:off x="1424205" y="1123183"/>
            <a:ext cx="230437" cy="2523553"/>
          </a:xfrm>
          <a:prstGeom prst="leftBrace">
            <a:avLst>
              <a:gd name="adj1" fmla="val 54487"/>
              <a:gd name="adj2" fmla="val 50000"/>
            </a:avLst>
          </a:prstGeom>
          <a:noFill/>
          <a:ln w="9525" cap="flat" cmpd="sng" algn="ctr">
            <a:solidFill>
              <a:srgbClr val="3A3838">
                <a:lumMod val="75000"/>
                <a:lumOff val="2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21" name="왼쪽 중괄호 16">
            <a:extLst>
              <a:ext uri="{FF2B5EF4-FFF2-40B4-BE49-F238E27FC236}">
                <a16:creationId xmlns:a16="http://schemas.microsoft.com/office/drawing/2014/main" id="{3E24E5A8-8F45-A6E6-E3FE-A0C5D88A2898}"/>
              </a:ext>
            </a:extLst>
          </p:cNvPr>
          <p:cNvSpPr/>
          <p:nvPr/>
        </p:nvSpPr>
        <p:spPr>
          <a:xfrm rot="16200000">
            <a:off x="7378269" y="1123183"/>
            <a:ext cx="230437" cy="2523553"/>
          </a:xfrm>
          <a:prstGeom prst="leftBrace">
            <a:avLst>
              <a:gd name="adj1" fmla="val 54487"/>
              <a:gd name="adj2" fmla="val 50000"/>
            </a:avLst>
          </a:prstGeom>
          <a:noFill/>
          <a:ln w="9525" cap="flat" cmpd="sng" algn="ctr">
            <a:solidFill>
              <a:srgbClr val="3A3838">
                <a:lumMod val="75000"/>
                <a:lumOff val="2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22" name="모서리가 둥근 직사각형 21">
            <a:extLst>
              <a:ext uri="{FF2B5EF4-FFF2-40B4-BE49-F238E27FC236}">
                <a16:creationId xmlns:a16="http://schemas.microsoft.com/office/drawing/2014/main" id="{5CD682B4-B432-CAFF-5F4D-9DB1E3997DC1}"/>
              </a:ext>
            </a:extLst>
          </p:cNvPr>
          <p:cNvSpPr/>
          <p:nvPr/>
        </p:nvSpPr>
        <p:spPr>
          <a:xfrm>
            <a:off x="98773" y="3319499"/>
            <a:ext cx="1131102" cy="45286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1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인원 </a:t>
            </a:r>
            <a:endParaRPr kumimoji="0" lang="en-US" altLang="ko-KR" sz="140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적합성</a:t>
            </a:r>
          </a:p>
        </p:txBody>
      </p:sp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250BE1C2-97CF-F263-7C72-A5E205888588}"/>
              </a:ext>
            </a:extLst>
          </p:cNvPr>
          <p:cNvSpPr/>
          <p:nvPr/>
        </p:nvSpPr>
        <p:spPr>
          <a:xfrm>
            <a:off x="112726" y="4651188"/>
            <a:ext cx="1131102" cy="45286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1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교통 접근성</a:t>
            </a:r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6A6380E6-5C82-5EC6-B0DC-FD29A845EF47}"/>
              </a:ext>
            </a:extLst>
          </p:cNvPr>
          <p:cNvSpPr/>
          <p:nvPr/>
        </p:nvSpPr>
        <p:spPr>
          <a:xfrm>
            <a:off x="145098" y="5658232"/>
            <a:ext cx="1131102" cy="45286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1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위치 적합성</a:t>
            </a: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7BD2D3B8-993F-3B2B-257A-11F3CAA1EC6A}"/>
              </a:ext>
            </a:extLst>
          </p:cNvPr>
          <p:cNvSpPr/>
          <p:nvPr/>
        </p:nvSpPr>
        <p:spPr>
          <a:xfrm>
            <a:off x="1513453" y="2522832"/>
            <a:ext cx="1554403" cy="626804"/>
          </a:xfrm>
          <a:prstGeom prst="roundRect">
            <a:avLst/>
          </a:prstGeom>
          <a:solidFill>
            <a:srgbClr val="FFFFFF"/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서울시 지하철 시간대 별 승객 수 데이터</a:t>
            </a: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C9828D41-DA71-0CAA-3313-AF83C7DD81CF}"/>
              </a:ext>
            </a:extLst>
          </p:cNvPr>
          <p:cNvSpPr/>
          <p:nvPr/>
        </p:nvSpPr>
        <p:spPr>
          <a:xfrm>
            <a:off x="1513453" y="3242392"/>
            <a:ext cx="1554403" cy="626804"/>
          </a:xfrm>
          <a:prstGeom prst="roundRect">
            <a:avLst/>
          </a:prstGeom>
          <a:solidFill>
            <a:srgbClr val="FFFFFF"/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서울시 지하철 </a:t>
            </a:r>
            <a:r>
              <a:rPr kumimoji="0" lang="en-US" altLang="ko-KR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30</a:t>
            </a: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분 단위 이용 통계 데이터</a:t>
            </a:r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AC5E5DE3-1423-75FB-D79D-8E77D593F7C0}"/>
              </a:ext>
            </a:extLst>
          </p:cNvPr>
          <p:cNvSpPr/>
          <p:nvPr/>
        </p:nvSpPr>
        <p:spPr>
          <a:xfrm>
            <a:off x="1513453" y="3949831"/>
            <a:ext cx="1543429" cy="626804"/>
          </a:xfrm>
          <a:prstGeom prst="roundRect">
            <a:avLst/>
          </a:prstGeom>
          <a:solidFill>
            <a:srgbClr val="FFFFFF"/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서울시 지하철 </a:t>
            </a:r>
            <a:r>
              <a:rPr kumimoji="0" lang="ko-KR" altLang="en-US" sz="110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호선별</a:t>
            </a:r>
            <a:r>
              <a:rPr kumimoji="0" lang="en-US" altLang="ko-KR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,</a:t>
            </a: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 </a:t>
            </a:r>
            <a:r>
              <a:rPr kumimoji="0" lang="ko-KR" altLang="en-US" sz="110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역별</a:t>
            </a: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 </a:t>
            </a:r>
            <a:r>
              <a:rPr kumimoji="0" lang="ko-KR" altLang="en-US" sz="110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승하차</a:t>
            </a: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 인원 정보 데이터</a:t>
            </a: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F1AAFFEB-E8AC-DAB2-A30C-993662A2563D}"/>
              </a:ext>
            </a:extLst>
          </p:cNvPr>
          <p:cNvSpPr/>
          <p:nvPr/>
        </p:nvSpPr>
        <p:spPr>
          <a:xfrm>
            <a:off x="1513453" y="4668320"/>
            <a:ext cx="1554403" cy="441433"/>
          </a:xfrm>
          <a:prstGeom prst="roundRect">
            <a:avLst/>
          </a:prstGeom>
          <a:solidFill>
            <a:srgbClr val="FFFFFF"/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서울시 버스정류장 공간 데이터</a:t>
            </a:r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053EA32C-F7C6-7674-21B4-916139B62C67}"/>
              </a:ext>
            </a:extLst>
          </p:cNvPr>
          <p:cNvSpPr/>
          <p:nvPr/>
        </p:nvSpPr>
        <p:spPr>
          <a:xfrm>
            <a:off x="1495175" y="5209186"/>
            <a:ext cx="1554403" cy="493349"/>
          </a:xfrm>
          <a:prstGeom prst="roundRect">
            <a:avLst/>
          </a:prstGeom>
          <a:solidFill>
            <a:srgbClr val="FFFFFF"/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latinLnBrk="0">
              <a:buClr>
                <a:srgbClr val="000000"/>
              </a:buClr>
              <a:defRPr/>
            </a:pPr>
            <a:r>
              <a:rPr lang="ko-KR" alt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서울시 우수 중소기업 공간데이터</a:t>
            </a:r>
          </a:p>
        </p:txBody>
      </p:sp>
      <p:sp>
        <p:nvSpPr>
          <p:cNvPr id="30" name="모서리가 둥근 직사각형 29">
            <a:extLst>
              <a:ext uri="{FF2B5EF4-FFF2-40B4-BE49-F238E27FC236}">
                <a16:creationId xmlns:a16="http://schemas.microsoft.com/office/drawing/2014/main" id="{F66BCC3F-C85C-4C58-15E0-236335A9BCC7}"/>
              </a:ext>
            </a:extLst>
          </p:cNvPr>
          <p:cNvSpPr/>
          <p:nvPr/>
        </p:nvSpPr>
        <p:spPr>
          <a:xfrm>
            <a:off x="1495174" y="5752497"/>
            <a:ext cx="1554403" cy="493349"/>
          </a:xfrm>
          <a:prstGeom prst="roundRect">
            <a:avLst/>
          </a:prstGeom>
          <a:solidFill>
            <a:srgbClr val="FFFFFF"/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서울시 주요시설</a:t>
            </a:r>
            <a:r>
              <a:rPr kumimoji="0" lang="en-US" altLang="ko-KR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,</a:t>
            </a: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 </a:t>
            </a:r>
            <a:r>
              <a:rPr kumimoji="0" lang="ko-KR" altLang="en-US" sz="110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집객시설</a:t>
            </a: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 주요 데이터</a:t>
            </a:r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8781FCA8-D19A-B74B-4556-4E8C66B6A35D}"/>
              </a:ext>
            </a:extLst>
          </p:cNvPr>
          <p:cNvSpPr/>
          <p:nvPr/>
        </p:nvSpPr>
        <p:spPr>
          <a:xfrm>
            <a:off x="1513453" y="6326481"/>
            <a:ext cx="1554403" cy="493349"/>
          </a:xfrm>
          <a:prstGeom prst="roundRect">
            <a:avLst/>
          </a:prstGeom>
          <a:solidFill>
            <a:srgbClr val="FFFFFF"/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서울시 중</a:t>
            </a:r>
            <a:r>
              <a:rPr kumimoji="0" lang="en-US" altLang="ko-KR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,</a:t>
            </a: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고</a:t>
            </a:r>
            <a:r>
              <a:rPr kumimoji="0" lang="en-US" altLang="ko-KR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,</a:t>
            </a:r>
            <a:r>
              <a:rPr kumimoji="0" lang="ko-KR" altLang="en-US" sz="11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대학교 인원수 데이터</a:t>
            </a:r>
          </a:p>
        </p:txBody>
      </p:sp>
      <p:cxnSp>
        <p:nvCxnSpPr>
          <p:cNvPr id="33" name="직선 연결선[R] 32">
            <a:extLst>
              <a:ext uri="{FF2B5EF4-FFF2-40B4-BE49-F238E27FC236}">
                <a16:creationId xmlns:a16="http://schemas.microsoft.com/office/drawing/2014/main" id="{CADF4F19-4153-3305-2D8F-EA1DB754AD1D}"/>
              </a:ext>
            </a:extLst>
          </p:cNvPr>
          <p:cNvCxnSpPr>
            <a:cxnSpLocks/>
            <a:stCxn id="22" idx="3"/>
            <a:endCxn id="25" idx="1"/>
          </p:cNvCxnSpPr>
          <p:nvPr/>
        </p:nvCxnSpPr>
        <p:spPr>
          <a:xfrm flipV="1">
            <a:off x="1229875" y="2836234"/>
            <a:ext cx="283578" cy="709700"/>
          </a:xfrm>
          <a:prstGeom prst="line">
            <a:avLst/>
          </a:prstGeom>
          <a:noFill/>
          <a:ln w="9525" cap="flat" cmpd="sng" algn="ctr">
            <a:solidFill>
              <a:srgbClr val="5F5F5D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34" name="직선 연결선[R] 33">
            <a:extLst>
              <a:ext uri="{FF2B5EF4-FFF2-40B4-BE49-F238E27FC236}">
                <a16:creationId xmlns:a16="http://schemas.microsoft.com/office/drawing/2014/main" id="{27C99AB8-42FD-AE50-E88E-82FE00D01259}"/>
              </a:ext>
            </a:extLst>
          </p:cNvPr>
          <p:cNvCxnSpPr>
            <a:cxnSpLocks/>
            <a:stCxn id="22" idx="3"/>
            <a:endCxn id="27" idx="1"/>
          </p:cNvCxnSpPr>
          <p:nvPr/>
        </p:nvCxnSpPr>
        <p:spPr>
          <a:xfrm>
            <a:off x="1229875" y="3545934"/>
            <a:ext cx="283578" cy="717299"/>
          </a:xfrm>
          <a:prstGeom prst="line">
            <a:avLst/>
          </a:prstGeom>
          <a:noFill/>
          <a:ln w="9525" cap="flat" cmpd="sng" algn="ctr">
            <a:solidFill>
              <a:srgbClr val="5F5F5D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35" name="직선 연결선[R] 34">
            <a:extLst>
              <a:ext uri="{FF2B5EF4-FFF2-40B4-BE49-F238E27FC236}">
                <a16:creationId xmlns:a16="http://schemas.microsoft.com/office/drawing/2014/main" id="{3D4D954A-1372-B479-C682-D1C5E37E7384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>
            <a:off x="1243828" y="4877623"/>
            <a:ext cx="269625" cy="11414"/>
          </a:xfrm>
          <a:prstGeom prst="line">
            <a:avLst/>
          </a:prstGeom>
          <a:noFill/>
          <a:ln w="9525" cap="flat" cmpd="sng" algn="ctr">
            <a:solidFill>
              <a:srgbClr val="5F5F5D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93063C1A-1AD2-2346-688E-0BDC889FA74D}"/>
              </a:ext>
            </a:extLst>
          </p:cNvPr>
          <p:cNvCxnSpPr>
            <a:cxnSpLocks/>
            <a:stCxn id="24" idx="3"/>
            <a:endCxn id="29" idx="1"/>
          </p:cNvCxnSpPr>
          <p:nvPr/>
        </p:nvCxnSpPr>
        <p:spPr>
          <a:xfrm flipV="1">
            <a:off x="1276200" y="5455861"/>
            <a:ext cx="218975" cy="428806"/>
          </a:xfrm>
          <a:prstGeom prst="line">
            <a:avLst/>
          </a:prstGeom>
          <a:noFill/>
          <a:ln w="9525" cap="flat" cmpd="sng" algn="ctr">
            <a:solidFill>
              <a:srgbClr val="5F5F5D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37" name="직선 연결선[R] 36">
            <a:extLst>
              <a:ext uri="{FF2B5EF4-FFF2-40B4-BE49-F238E27FC236}">
                <a16:creationId xmlns:a16="http://schemas.microsoft.com/office/drawing/2014/main" id="{731A23A4-FEDF-8C16-EBDF-E7325F840A15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1276200" y="5884667"/>
            <a:ext cx="218974" cy="558337"/>
          </a:xfrm>
          <a:prstGeom prst="line">
            <a:avLst/>
          </a:prstGeom>
          <a:noFill/>
          <a:ln w="9525" cap="flat" cmpd="sng" algn="ctr">
            <a:solidFill>
              <a:srgbClr val="5F5F5D">
                <a:shade val="95000"/>
                <a:satMod val="105000"/>
              </a:srgbClr>
            </a:solidFill>
            <a:prstDash val="solid"/>
          </a:ln>
          <a:effectLst/>
        </p:spPr>
      </p:cxnSp>
      <p:sp>
        <p:nvSpPr>
          <p:cNvPr id="38" name="모서리가 둥근 직사각형 37">
            <a:extLst>
              <a:ext uri="{FF2B5EF4-FFF2-40B4-BE49-F238E27FC236}">
                <a16:creationId xmlns:a16="http://schemas.microsoft.com/office/drawing/2014/main" id="{B0560F90-B848-3F0C-07B1-CEED75D918B9}"/>
              </a:ext>
            </a:extLst>
          </p:cNvPr>
          <p:cNvSpPr/>
          <p:nvPr/>
        </p:nvSpPr>
        <p:spPr>
          <a:xfrm>
            <a:off x="3728597" y="2798472"/>
            <a:ext cx="1656389" cy="3930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컬럼 추출</a:t>
            </a:r>
          </a:p>
        </p:txBody>
      </p:sp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FA478E73-8571-CA39-D152-3B6607FF2641}"/>
              </a:ext>
            </a:extLst>
          </p:cNvPr>
          <p:cNvSpPr/>
          <p:nvPr/>
        </p:nvSpPr>
        <p:spPr>
          <a:xfrm>
            <a:off x="3723420" y="3955500"/>
            <a:ext cx="1656389" cy="3930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위경도 변환</a:t>
            </a:r>
          </a:p>
        </p:txBody>
      </p:sp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70D0F02D-8E6E-B78F-3F46-BEAC9BE2534E}"/>
              </a:ext>
            </a:extLst>
          </p:cNvPr>
          <p:cNvSpPr/>
          <p:nvPr/>
        </p:nvSpPr>
        <p:spPr>
          <a:xfrm>
            <a:off x="3723420" y="5107684"/>
            <a:ext cx="1656389" cy="3930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변수 선정</a:t>
            </a:r>
          </a:p>
        </p:txBody>
      </p:sp>
      <p:sp>
        <p:nvSpPr>
          <p:cNvPr id="41" name="모서리가 둥근 직사각형 40">
            <a:extLst>
              <a:ext uri="{FF2B5EF4-FFF2-40B4-BE49-F238E27FC236}">
                <a16:creationId xmlns:a16="http://schemas.microsoft.com/office/drawing/2014/main" id="{25A51000-4285-BEF6-9E7C-228F4D1EBE1F}"/>
              </a:ext>
            </a:extLst>
          </p:cNvPr>
          <p:cNvSpPr/>
          <p:nvPr/>
        </p:nvSpPr>
        <p:spPr>
          <a:xfrm>
            <a:off x="3723420" y="3379408"/>
            <a:ext cx="1656389" cy="3930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컬럼 병합</a:t>
            </a:r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6674318F-05E8-CCC2-B1C4-69417E60A107}"/>
              </a:ext>
            </a:extLst>
          </p:cNvPr>
          <p:cNvSpPr/>
          <p:nvPr/>
        </p:nvSpPr>
        <p:spPr>
          <a:xfrm>
            <a:off x="3723420" y="4531592"/>
            <a:ext cx="1656389" cy="3930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변수 추출</a:t>
            </a:r>
          </a:p>
        </p:txBody>
      </p:sp>
      <p:sp>
        <p:nvSpPr>
          <p:cNvPr id="43" name="모서리가 둥근 직사각형 42">
            <a:extLst>
              <a:ext uri="{FF2B5EF4-FFF2-40B4-BE49-F238E27FC236}">
                <a16:creationId xmlns:a16="http://schemas.microsoft.com/office/drawing/2014/main" id="{3192851A-F493-CD77-DE11-1490E87913FE}"/>
              </a:ext>
            </a:extLst>
          </p:cNvPr>
          <p:cNvSpPr/>
          <p:nvPr/>
        </p:nvSpPr>
        <p:spPr>
          <a:xfrm>
            <a:off x="6709145" y="2815695"/>
            <a:ext cx="1630913" cy="846019"/>
          </a:xfrm>
          <a:prstGeom prst="roundRect">
            <a:avLst/>
          </a:prstGeom>
          <a:noFill/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1" lang="ko-Kore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44" name="모서리가 둥근 직사각형 43">
            <a:extLst>
              <a:ext uri="{FF2B5EF4-FFF2-40B4-BE49-F238E27FC236}">
                <a16:creationId xmlns:a16="http://schemas.microsoft.com/office/drawing/2014/main" id="{9297ABBB-01F4-D354-17B6-218D1CD19569}"/>
              </a:ext>
            </a:extLst>
          </p:cNvPr>
          <p:cNvSpPr/>
          <p:nvPr/>
        </p:nvSpPr>
        <p:spPr>
          <a:xfrm>
            <a:off x="6709145" y="2815695"/>
            <a:ext cx="1630913" cy="393018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3175" cap="flat" cmpd="sng" algn="ctr">
            <a:solidFill>
              <a:srgbClr val="7C7C7A">
                <a:lumMod val="60000"/>
                <a:lumOff val="4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현황 분석</a:t>
            </a: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7CE28FD6-4506-C43B-6256-07BB0D6E1BC3}"/>
              </a:ext>
            </a:extLst>
          </p:cNvPr>
          <p:cNvSpPr/>
          <p:nvPr/>
        </p:nvSpPr>
        <p:spPr>
          <a:xfrm>
            <a:off x="6709145" y="4068236"/>
            <a:ext cx="1630913" cy="846019"/>
          </a:xfrm>
          <a:prstGeom prst="roundRect">
            <a:avLst/>
          </a:prstGeom>
          <a:noFill/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1" lang="ko-Kore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46" name="모서리가 둥근 직사각형 45">
            <a:extLst>
              <a:ext uri="{FF2B5EF4-FFF2-40B4-BE49-F238E27FC236}">
                <a16:creationId xmlns:a16="http://schemas.microsoft.com/office/drawing/2014/main" id="{A282ADA4-E73E-F687-FF8F-11D1CB7ADF1A}"/>
              </a:ext>
            </a:extLst>
          </p:cNvPr>
          <p:cNvSpPr/>
          <p:nvPr/>
        </p:nvSpPr>
        <p:spPr>
          <a:xfrm>
            <a:off x="6709145" y="4068236"/>
            <a:ext cx="1630913" cy="393018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3175" cap="flat" cmpd="sng" algn="ctr">
            <a:solidFill>
              <a:srgbClr val="7C7C7A">
                <a:lumMod val="60000"/>
                <a:lumOff val="4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군집 분석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55E04B9-C822-22CA-BFE2-C6B4E7AEF3A4}"/>
              </a:ext>
            </a:extLst>
          </p:cNvPr>
          <p:cNvSpPr txBox="1"/>
          <p:nvPr/>
        </p:nvSpPr>
        <p:spPr>
          <a:xfrm>
            <a:off x="7043340" y="4471525"/>
            <a:ext cx="9525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" altLang="ko-Kore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K</a:t>
            </a:r>
            <a:r>
              <a: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-</a:t>
            </a:r>
            <a:r>
              <a:rPr lang="en" altLang="ko-Kore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means</a:t>
            </a:r>
            <a:r>
              <a:rPr lang="ko-KR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 </a:t>
            </a:r>
            <a:endParaRPr lang="en-US" altLang="ko-KR" sz="1200" kern="0" dirty="0">
              <a:solidFill>
                <a:schemeClr val="tx1">
                  <a:lumMod val="75000"/>
                  <a:lumOff val="25000"/>
                </a:schemeClr>
              </a:solidFill>
              <a:latin typeface="S-Core Dream 4 Regular" panose="020B0203030302020204" pitchFamily="34" charset="-127"/>
              <a:ea typeface="S-Core Dream 4 Regular" panose="020B0203030302020204" pitchFamily="34" charset="-127"/>
              <a:cs typeface="Arial"/>
              <a:sym typeface="Arial"/>
            </a:endParaRP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Clustering</a:t>
            </a:r>
            <a:endParaRPr lang="en" altLang="ko-Kore-KR" sz="1200" kern="0" dirty="0">
              <a:solidFill>
                <a:schemeClr val="tx1">
                  <a:lumMod val="75000"/>
                  <a:lumOff val="25000"/>
                </a:schemeClr>
              </a:solidFill>
              <a:latin typeface="S-Core Dream 4 Regular" panose="020B0203030302020204" pitchFamily="34" charset="-127"/>
              <a:ea typeface="S-Core Dream 4 Regular" panose="020B0203030302020204" pitchFamily="34" charset="-127"/>
              <a:cs typeface="Arial"/>
              <a:sym typeface="Arial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298065C-1B26-B032-6E01-EDD82ECB966B}"/>
              </a:ext>
            </a:extLst>
          </p:cNvPr>
          <p:cNvSpPr txBox="1"/>
          <p:nvPr/>
        </p:nvSpPr>
        <p:spPr>
          <a:xfrm>
            <a:off x="6784875" y="3231106"/>
            <a:ext cx="1487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kumimoji="1" lang="ko-KR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탐색적 자료 분석</a:t>
            </a:r>
            <a:endParaRPr kumimoji="1" lang="en-US" altLang="ko-KR" sz="1200" kern="0" dirty="0">
              <a:solidFill>
                <a:schemeClr val="tx1">
                  <a:lumMod val="75000"/>
                  <a:lumOff val="25000"/>
                </a:schemeClr>
              </a:solidFill>
              <a:latin typeface="S-Core Dream 4 Regular" panose="020B0203030302020204" pitchFamily="34" charset="-127"/>
              <a:ea typeface="S-Core Dream 4 Regular" panose="020B0203030302020204" pitchFamily="34" charset="-127"/>
              <a:cs typeface="Arial"/>
              <a:sym typeface="Arial"/>
            </a:endParaRP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kumimoji="1" lang="en-US" altLang="ko-Kore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(</a:t>
            </a:r>
            <a:r>
              <a:rPr kumimoji="1"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EDA)</a:t>
            </a:r>
            <a:endParaRPr kumimoji="1" lang="ko-Kore-KR" altLang="en-US" sz="1200" kern="0" dirty="0">
              <a:solidFill>
                <a:schemeClr val="tx1">
                  <a:lumMod val="75000"/>
                  <a:lumOff val="25000"/>
                </a:schemeClr>
              </a:solidFill>
              <a:latin typeface="S-Core Dream 4 Regular" panose="020B0203030302020204" pitchFamily="34" charset="-127"/>
              <a:ea typeface="S-Core Dream 4 Regular" panose="020B0203030302020204" pitchFamily="34" charset="-127"/>
              <a:cs typeface="Arial"/>
              <a:sym typeface="Arial"/>
            </a:endParaRPr>
          </a:p>
        </p:txBody>
      </p:sp>
      <p:sp>
        <p:nvSpPr>
          <p:cNvPr id="51" name="모서리가 둥근 직사각형 50">
            <a:extLst>
              <a:ext uri="{FF2B5EF4-FFF2-40B4-BE49-F238E27FC236}">
                <a16:creationId xmlns:a16="http://schemas.microsoft.com/office/drawing/2014/main" id="{551D9163-586A-E831-AC96-1270847178A1}"/>
              </a:ext>
            </a:extLst>
          </p:cNvPr>
          <p:cNvSpPr/>
          <p:nvPr/>
        </p:nvSpPr>
        <p:spPr>
          <a:xfrm>
            <a:off x="9595753" y="2703209"/>
            <a:ext cx="2032738" cy="393018"/>
          </a:xfrm>
          <a:prstGeom prst="roundRect">
            <a:avLst/>
          </a:prstGeom>
          <a:noFill/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1" lang="ko-Kore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52" name="모서리가 둥근 직사각형 51">
            <a:extLst>
              <a:ext uri="{FF2B5EF4-FFF2-40B4-BE49-F238E27FC236}">
                <a16:creationId xmlns:a16="http://schemas.microsoft.com/office/drawing/2014/main" id="{FE78F930-3EAB-F79A-2CCA-07F262443C2C}"/>
              </a:ext>
            </a:extLst>
          </p:cNvPr>
          <p:cNvSpPr/>
          <p:nvPr/>
        </p:nvSpPr>
        <p:spPr>
          <a:xfrm>
            <a:off x="9595753" y="2703208"/>
            <a:ext cx="2032738" cy="446428"/>
          </a:xfrm>
          <a:prstGeom prst="roundRect">
            <a:avLst/>
          </a:prstGeom>
          <a:solidFill>
            <a:schemeClr val="accent5"/>
          </a:solidFill>
          <a:ln w="3175" cap="flat" cmpd="sng" algn="ctr">
            <a:solidFill>
              <a:srgbClr val="7C7C7A"/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그룹과 결과 적용</a:t>
            </a:r>
          </a:p>
        </p:txBody>
      </p:sp>
      <p:sp>
        <p:nvSpPr>
          <p:cNvPr id="54" name="아래쪽 화살표[D] 53">
            <a:extLst>
              <a:ext uri="{FF2B5EF4-FFF2-40B4-BE49-F238E27FC236}">
                <a16:creationId xmlns:a16="http://schemas.microsoft.com/office/drawing/2014/main" id="{239C4DE8-9B47-5A5D-BD3E-AC41DBB5205F}"/>
              </a:ext>
            </a:extLst>
          </p:cNvPr>
          <p:cNvSpPr/>
          <p:nvPr/>
        </p:nvSpPr>
        <p:spPr>
          <a:xfrm>
            <a:off x="10496374" y="3391430"/>
            <a:ext cx="184727" cy="227818"/>
          </a:xfrm>
          <a:prstGeom prst="downArrow">
            <a:avLst/>
          </a:prstGeom>
          <a:solidFill>
            <a:srgbClr val="7C7C7A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1" lang="ko-Kore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EBFD071B-1540-2AED-C1B1-B4C4E7CCCB99}"/>
              </a:ext>
            </a:extLst>
          </p:cNvPr>
          <p:cNvSpPr/>
          <p:nvPr/>
        </p:nvSpPr>
        <p:spPr>
          <a:xfrm>
            <a:off x="3739826" y="5691796"/>
            <a:ext cx="1656389" cy="3930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지오</a:t>
            </a: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 코딩</a:t>
            </a:r>
          </a:p>
        </p:txBody>
      </p:sp>
      <p:sp>
        <p:nvSpPr>
          <p:cNvPr id="60" name="모서리가 둥근 직사각형 59">
            <a:extLst>
              <a:ext uri="{FF2B5EF4-FFF2-40B4-BE49-F238E27FC236}">
                <a16:creationId xmlns:a16="http://schemas.microsoft.com/office/drawing/2014/main" id="{1F925A7D-8F4E-7579-0631-69B1489A9A34}"/>
              </a:ext>
            </a:extLst>
          </p:cNvPr>
          <p:cNvSpPr/>
          <p:nvPr/>
        </p:nvSpPr>
        <p:spPr>
          <a:xfrm>
            <a:off x="9595753" y="3876983"/>
            <a:ext cx="2032738" cy="393018"/>
          </a:xfrm>
          <a:prstGeom prst="roundRect">
            <a:avLst/>
          </a:prstGeom>
          <a:noFill/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1" lang="ko-Kore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61" name="모서리가 둥근 직사각형 60">
            <a:extLst>
              <a:ext uri="{FF2B5EF4-FFF2-40B4-BE49-F238E27FC236}">
                <a16:creationId xmlns:a16="http://schemas.microsoft.com/office/drawing/2014/main" id="{BD32E7DD-2EE8-656F-4FE8-B4983C8FF7B4}"/>
              </a:ext>
            </a:extLst>
          </p:cNvPr>
          <p:cNvSpPr/>
          <p:nvPr/>
        </p:nvSpPr>
        <p:spPr>
          <a:xfrm>
            <a:off x="9595753" y="3876982"/>
            <a:ext cx="2032738" cy="461684"/>
          </a:xfrm>
          <a:prstGeom prst="roundRect">
            <a:avLst/>
          </a:prstGeom>
          <a:solidFill>
            <a:schemeClr val="accent5"/>
          </a:solidFill>
          <a:ln w="3175" cap="flat" cmpd="sng" algn="ctr">
            <a:solidFill>
              <a:srgbClr val="7C7C7A"/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1400" kern="0" dirty="0">
                <a:solidFill>
                  <a:schemeClr val="bg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9</a:t>
            </a:r>
            <a:r>
              <a:rPr lang="ko-KR" altLang="en-US" sz="1400" kern="0" dirty="0">
                <a:solidFill>
                  <a:schemeClr val="bg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호선 수요 예측</a:t>
            </a:r>
            <a:endParaRPr kumimoji="0" lang="ko-KR" altLang="en-US" sz="140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63" name="모서리가 둥근 직사각형 62">
            <a:extLst>
              <a:ext uri="{FF2B5EF4-FFF2-40B4-BE49-F238E27FC236}">
                <a16:creationId xmlns:a16="http://schemas.microsoft.com/office/drawing/2014/main" id="{A704DF64-09A5-48D4-A366-4BDF26724449}"/>
              </a:ext>
            </a:extLst>
          </p:cNvPr>
          <p:cNvSpPr/>
          <p:nvPr/>
        </p:nvSpPr>
        <p:spPr>
          <a:xfrm>
            <a:off x="9595753" y="5029454"/>
            <a:ext cx="2032738" cy="393018"/>
          </a:xfrm>
          <a:prstGeom prst="roundRect">
            <a:avLst/>
          </a:prstGeom>
          <a:noFill/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1" lang="ko-Kore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64" name="모서리가 둥근 직사각형 63">
            <a:extLst>
              <a:ext uri="{FF2B5EF4-FFF2-40B4-BE49-F238E27FC236}">
                <a16:creationId xmlns:a16="http://schemas.microsoft.com/office/drawing/2014/main" id="{49D2A8E2-AB2E-3552-C2D2-C11BBEFE4859}"/>
              </a:ext>
            </a:extLst>
          </p:cNvPr>
          <p:cNvSpPr/>
          <p:nvPr/>
        </p:nvSpPr>
        <p:spPr>
          <a:xfrm>
            <a:off x="9595753" y="5029452"/>
            <a:ext cx="2032738" cy="471249"/>
          </a:xfrm>
          <a:prstGeom prst="roundRect">
            <a:avLst/>
          </a:prstGeom>
          <a:solidFill>
            <a:schemeClr val="accent5"/>
          </a:solidFill>
          <a:ln w="3175" cap="flat" cmpd="sng" algn="ctr">
            <a:solidFill>
              <a:srgbClr val="7C7C7A"/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정책 제안</a:t>
            </a:r>
          </a:p>
        </p:txBody>
      </p:sp>
      <p:sp>
        <p:nvSpPr>
          <p:cNvPr id="78" name="모서리가 둥근 직사각형 77">
            <a:extLst>
              <a:ext uri="{FF2B5EF4-FFF2-40B4-BE49-F238E27FC236}">
                <a16:creationId xmlns:a16="http://schemas.microsoft.com/office/drawing/2014/main" id="{7B101EEC-3A2C-5D76-443E-E68F63603D8F}"/>
              </a:ext>
            </a:extLst>
          </p:cNvPr>
          <p:cNvSpPr/>
          <p:nvPr/>
        </p:nvSpPr>
        <p:spPr>
          <a:xfrm>
            <a:off x="6709145" y="5396879"/>
            <a:ext cx="1630913" cy="846019"/>
          </a:xfrm>
          <a:prstGeom prst="roundRect">
            <a:avLst/>
          </a:prstGeom>
          <a:noFill/>
          <a:ln w="317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1" lang="ko-Kore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79" name="모서리가 둥근 직사각형 78">
            <a:extLst>
              <a:ext uri="{FF2B5EF4-FFF2-40B4-BE49-F238E27FC236}">
                <a16:creationId xmlns:a16="http://schemas.microsoft.com/office/drawing/2014/main" id="{AF85F9EF-623C-5D79-BE38-7405CE3A5F2E}"/>
              </a:ext>
            </a:extLst>
          </p:cNvPr>
          <p:cNvSpPr/>
          <p:nvPr/>
        </p:nvSpPr>
        <p:spPr>
          <a:xfrm>
            <a:off x="6709145" y="5396879"/>
            <a:ext cx="1630913" cy="393018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3175" cap="flat" cmpd="sng" algn="ctr">
            <a:solidFill>
              <a:srgbClr val="7C7C7A">
                <a:lumMod val="60000"/>
                <a:lumOff val="40000"/>
              </a:srgb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rPr>
              <a:t>성능 평가</a:t>
            </a:r>
            <a:endParaRPr kumimoji="0" lang="ko-KR" altLang="en-US" sz="140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EFACE98-9DB2-DF13-C211-1D6BB26561BA}"/>
              </a:ext>
            </a:extLst>
          </p:cNvPr>
          <p:cNvSpPr txBox="1"/>
          <p:nvPr/>
        </p:nvSpPr>
        <p:spPr>
          <a:xfrm>
            <a:off x="6902140" y="5854490"/>
            <a:ext cx="1234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rPr>
              <a:t>LGBM</a:t>
            </a:r>
            <a:endParaRPr lang="en" altLang="ko-Kore-KR" sz="1200" kern="0" dirty="0">
              <a:solidFill>
                <a:schemeClr val="tx1">
                  <a:lumMod val="75000"/>
                  <a:lumOff val="25000"/>
                </a:schemeClr>
              </a:solidFill>
              <a:latin typeface="S-Core Dream 4 Regular" panose="020B0203030302020204" pitchFamily="34" charset="-127"/>
              <a:ea typeface="S-Core Dream 4 Regular" panose="020B0203030302020204" pitchFamily="34" charset="-127"/>
              <a:cs typeface="Arial"/>
              <a:sym typeface="Arial"/>
            </a:endParaRPr>
          </a:p>
        </p:txBody>
      </p:sp>
      <p:sp>
        <p:nvSpPr>
          <p:cNvPr id="81" name="아래쪽 화살표[D] 80">
            <a:extLst>
              <a:ext uri="{FF2B5EF4-FFF2-40B4-BE49-F238E27FC236}">
                <a16:creationId xmlns:a16="http://schemas.microsoft.com/office/drawing/2014/main" id="{A708F95F-6142-6164-3D54-CD724B208EE6}"/>
              </a:ext>
            </a:extLst>
          </p:cNvPr>
          <p:cNvSpPr/>
          <p:nvPr/>
        </p:nvSpPr>
        <p:spPr>
          <a:xfrm>
            <a:off x="10508873" y="4614192"/>
            <a:ext cx="184727" cy="227818"/>
          </a:xfrm>
          <a:prstGeom prst="downArrow">
            <a:avLst/>
          </a:prstGeom>
          <a:solidFill>
            <a:srgbClr val="7C7C7A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1" lang="ko-Kore-KR" altLang="en-US" sz="140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120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1" grpId="0" animBg="1"/>
      <p:bldP spid="13" grpId="0" animBg="1"/>
      <p:bldP spid="14" grpId="0"/>
      <p:bldP spid="15" grpId="0"/>
      <p:bldP spid="16" grpId="0" animBg="1"/>
      <p:bldP spid="17" grpId="0"/>
      <p:bldP spid="18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9" grpId="0"/>
      <p:bldP spid="50" grpId="0"/>
      <p:bldP spid="51" grpId="0" animBg="1"/>
      <p:bldP spid="52" grpId="0" animBg="1"/>
      <p:bldP spid="54" grpId="0" animBg="1"/>
      <p:bldP spid="56" grpId="0" animBg="1"/>
      <p:bldP spid="60" grpId="0" animBg="1"/>
      <p:bldP spid="61" grpId="0" animBg="1"/>
      <p:bldP spid="63" grpId="0" animBg="1"/>
      <p:bldP spid="64" grpId="0" animBg="1"/>
      <p:bldP spid="78" grpId="0" animBg="1"/>
      <p:bldP spid="79" grpId="0" animBg="1"/>
      <p:bldP spid="80" grpId="0"/>
      <p:bldP spid="8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B947C89-7379-BB2F-3A58-3E5542AE146E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본론 </a:t>
            </a:r>
          </a:p>
        </p:txBody>
      </p:sp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B113A720-0E65-787D-B8D5-B79757C67BAA}"/>
              </a:ext>
            </a:extLst>
          </p:cNvPr>
          <p:cNvSpPr txBox="1">
            <a:spLocks/>
          </p:cNvSpPr>
          <p:nvPr/>
        </p:nvSpPr>
        <p:spPr>
          <a:xfrm>
            <a:off x="664324" y="142870"/>
            <a:ext cx="5669280" cy="5582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분석 과정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DCCA950-98BD-6959-9DA1-EB2927B60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17" y="1177964"/>
            <a:ext cx="11649361" cy="32912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A6A607-585B-CBDB-D990-BBC6A17B6B9A}"/>
              </a:ext>
            </a:extLst>
          </p:cNvPr>
          <p:cNvSpPr txBox="1"/>
          <p:nvPr/>
        </p:nvSpPr>
        <p:spPr>
          <a:xfrm>
            <a:off x="82022" y="4936895"/>
            <a:ext cx="2979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dirty="0">
                <a:solidFill>
                  <a:srgbClr val="FC723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휴일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이 많아질 수록 </a:t>
            </a:r>
            <a:endParaRPr kumimoji="1" lang="en-US" altLang="ko-KR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  <a:p>
            <a:pPr algn="ctr"/>
            <a:r>
              <a:rPr kumimoji="1" lang="ko-KR" altLang="en-US" sz="1600" dirty="0" err="1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승하차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 수 감소</a:t>
            </a:r>
            <a:endParaRPr kumimoji="1" lang="ko-Kore-KR" altLang="en-US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285F64-A19F-6CC9-8647-E0709997EB29}"/>
              </a:ext>
            </a:extLst>
          </p:cNvPr>
          <p:cNvSpPr txBox="1"/>
          <p:nvPr/>
        </p:nvSpPr>
        <p:spPr>
          <a:xfrm>
            <a:off x="246335" y="5794997"/>
            <a:ext cx="28255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연휴 첫날에는 </a:t>
            </a:r>
            <a:r>
              <a:rPr kumimoji="1" lang="ko-KR" altLang="en-US" sz="1400" dirty="0" err="1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승하차</a:t>
            </a:r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수가 많다가</a:t>
            </a:r>
            <a:r>
              <a:rPr kumimoji="1" lang="en-US" altLang="ko-KR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,</a:t>
            </a:r>
          </a:p>
          <a:p>
            <a:pPr algn="ctr"/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연휴가 끝나갈 때 </a:t>
            </a:r>
            <a:r>
              <a:rPr kumimoji="1" lang="ko-KR" altLang="en-US" sz="1400" dirty="0" err="1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쯤</a:t>
            </a:r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</a:t>
            </a:r>
            <a:r>
              <a:rPr kumimoji="1" lang="ko-KR" altLang="en-US" sz="1400" dirty="0" err="1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승하차</a:t>
            </a:r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수가</a:t>
            </a:r>
            <a:endParaRPr kumimoji="1" lang="en-US" altLang="ko-KR" sz="1400" dirty="0">
              <a:solidFill>
                <a:srgbClr val="222222"/>
              </a:solidFill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algn="ctr"/>
            <a:r>
              <a:rPr kumimoji="1" lang="ko-KR" altLang="en-US" sz="1400" dirty="0" err="1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줄어듬</a:t>
            </a:r>
            <a:endParaRPr kumimoji="1" lang="ko-Kore-KR" altLang="en-US" sz="14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cxnSp>
        <p:nvCxnSpPr>
          <p:cNvPr id="8" name="Google Shape;117;g165ab945064_0_0">
            <a:extLst>
              <a:ext uri="{FF2B5EF4-FFF2-40B4-BE49-F238E27FC236}">
                <a16:creationId xmlns:a16="http://schemas.microsoft.com/office/drawing/2014/main" id="{4CA4B0D6-6144-3514-AE14-097319E7CCC0}"/>
              </a:ext>
            </a:extLst>
          </p:cNvPr>
          <p:cNvCxnSpPr>
            <a:cxnSpLocks/>
          </p:cNvCxnSpPr>
          <p:nvPr/>
        </p:nvCxnSpPr>
        <p:spPr>
          <a:xfrm>
            <a:off x="3172130" y="4857247"/>
            <a:ext cx="0" cy="18737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7D7DBF2-1C94-A694-AF7D-E0C87529449F}"/>
              </a:ext>
            </a:extLst>
          </p:cNvPr>
          <p:cNvSpPr txBox="1"/>
          <p:nvPr/>
        </p:nvSpPr>
        <p:spPr>
          <a:xfrm>
            <a:off x="3233747" y="4897159"/>
            <a:ext cx="2979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dirty="0">
                <a:solidFill>
                  <a:srgbClr val="FC723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날씨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의 영향으로 </a:t>
            </a:r>
            <a:endParaRPr kumimoji="1" lang="en-US" altLang="ko-KR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  <a:p>
            <a:pPr algn="ctr"/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 수 감소</a:t>
            </a:r>
            <a:endParaRPr kumimoji="1" lang="ko-Kore-KR" altLang="en-US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</p:txBody>
      </p:sp>
      <p:cxnSp>
        <p:nvCxnSpPr>
          <p:cNvPr id="21" name="Google Shape;117;g165ab945064_0_0">
            <a:extLst>
              <a:ext uri="{FF2B5EF4-FFF2-40B4-BE49-F238E27FC236}">
                <a16:creationId xmlns:a16="http://schemas.microsoft.com/office/drawing/2014/main" id="{6C85A065-C712-E15B-6592-1E340E9A1F7E}"/>
              </a:ext>
            </a:extLst>
          </p:cNvPr>
          <p:cNvCxnSpPr>
            <a:cxnSpLocks/>
          </p:cNvCxnSpPr>
          <p:nvPr/>
        </p:nvCxnSpPr>
        <p:spPr>
          <a:xfrm>
            <a:off x="6150130" y="4857247"/>
            <a:ext cx="0" cy="18737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FFC93BD-6A64-763F-93F6-FE839637979E}"/>
              </a:ext>
            </a:extLst>
          </p:cNvPr>
          <p:cNvSpPr txBox="1"/>
          <p:nvPr/>
        </p:nvSpPr>
        <p:spPr>
          <a:xfrm>
            <a:off x="6150130" y="4791469"/>
            <a:ext cx="2979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대학교 역 주변은</a:t>
            </a:r>
            <a:endParaRPr kumimoji="1" lang="en-US" altLang="ko-KR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  <a:p>
            <a:pPr algn="ctr"/>
            <a:r>
              <a:rPr kumimoji="1" lang="ko-KR" altLang="en-US" sz="1600" dirty="0">
                <a:solidFill>
                  <a:srgbClr val="FC723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방학 시즌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에 </a:t>
            </a:r>
            <a:r>
              <a:rPr kumimoji="1" lang="ko-KR" altLang="en-US" sz="1600" dirty="0" err="1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승하차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 수가 눈에 띄게 감소</a:t>
            </a:r>
            <a:endParaRPr kumimoji="1" lang="ko-Kore-KR" altLang="en-US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</p:txBody>
      </p:sp>
      <p:cxnSp>
        <p:nvCxnSpPr>
          <p:cNvPr id="24" name="Google Shape;117;g165ab945064_0_0">
            <a:extLst>
              <a:ext uri="{FF2B5EF4-FFF2-40B4-BE49-F238E27FC236}">
                <a16:creationId xmlns:a16="http://schemas.microsoft.com/office/drawing/2014/main" id="{5515430F-88C8-8D82-3C65-DBDC6EEA005B}"/>
              </a:ext>
            </a:extLst>
          </p:cNvPr>
          <p:cNvCxnSpPr>
            <a:cxnSpLocks/>
          </p:cNvCxnSpPr>
          <p:nvPr/>
        </p:nvCxnSpPr>
        <p:spPr>
          <a:xfrm>
            <a:off x="9075925" y="4871222"/>
            <a:ext cx="0" cy="18737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4801F87-8E76-CB1A-BE17-D330481CB0F1}"/>
              </a:ext>
            </a:extLst>
          </p:cNvPr>
          <p:cNvSpPr txBox="1"/>
          <p:nvPr/>
        </p:nvSpPr>
        <p:spPr>
          <a:xfrm>
            <a:off x="9075925" y="4836156"/>
            <a:ext cx="2979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dirty="0">
                <a:solidFill>
                  <a:srgbClr val="FC723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강수량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이 높아질수록</a:t>
            </a:r>
            <a:endParaRPr kumimoji="1" lang="en-US" altLang="ko-KR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  <a:p>
            <a:pPr algn="ctr"/>
            <a:r>
              <a:rPr kumimoji="1" lang="ko-KR" altLang="en-US" sz="1600" dirty="0" err="1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승하차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 수 감소</a:t>
            </a:r>
            <a:endParaRPr kumimoji="1" lang="ko-Kore-KR" altLang="en-US" sz="1600" dirty="0">
              <a:solidFill>
                <a:srgbClr val="0070C0"/>
              </a:solidFill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294D1D7-92B4-5467-5E74-1FB493DFCDE7}"/>
              </a:ext>
            </a:extLst>
          </p:cNvPr>
          <p:cNvSpPr txBox="1"/>
          <p:nvPr/>
        </p:nvSpPr>
        <p:spPr>
          <a:xfrm>
            <a:off x="9176135" y="5794997"/>
            <a:ext cx="28255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예외적으로</a:t>
            </a:r>
            <a:r>
              <a:rPr kumimoji="1" lang="en-US" altLang="ko-KR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,</a:t>
            </a:r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매우 강한 비가</a:t>
            </a:r>
            <a:endParaRPr kumimoji="1" lang="en-US" altLang="ko-KR" sz="1400" dirty="0">
              <a:solidFill>
                <a:srgbClr val="222222"/>
              </a:solidFill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algn="ctr"/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내릴 땐 </a:t>
            </a:r>
            <a:r>
              <a:rPr kumimoji="1" lang="ko-KR" altLang="en-US" sz="1400" dirty="0" err="1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승하차</a:t>
            </a:r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수가 많은</a:t>
            </a:r>
            <a:endParaRPr kumimoji="1" lang="en-US" altLang="ko-KR" sz="1400" dirty="0">
              <a:solidFill>
                <a:srgbClr val="222222"/>
              </a:solidFill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algn="ctr"/>
            <a:r>
              <a:rPr kumimoji="1" lang="ko-KR" altLang="en-US" sz="1400" dirty="0">
                <a:solidFill>
                  <a:srgbClr val="222222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특이한 현상 발생</a:t>
            </a:r>
            <a:endParaRPr kumimoji="1" lang="ko-Kore-KR" altLang="en-US" sz="14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9C36BC-2187-9C74-F20C-98383D05E128}"/>
              </a:ext>
            </a:extLst>
          </p:cNvPr>
          <p:cNvSpPr txBox="1"/>
          <p:nvPr/>
        </p:nvSpPr>
        <p:spPr>
          <a:xfrm>
            <a:off x="264856" y="786457"/>
            <a:ext cx="4488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EDA – </a:t>
            </a:r>
            <a:r>
              <a:rPr kumimoji="1" lang="ko-KR" altLang="en-US" dirty="0" err="1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승하차수에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영향을 주는 요인들 확인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572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9" grpId="0"/>
      <p:bldP spid="22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B947C89-7379-BB2F-3A58-3E5542AE146E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본론 </a:t>
            </a:r>
          </a:p>
        </p:txBody>
      </p:sp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65E2FD1C-8FA2-1972-B182-5B1CF0CFBCA0}"/>
              </a:ext>
            </a:extLst>
          </p:cNvPr>
          <p:cNvSpPr txBox="1">
            <a:spLocks/>
          </p:cNvSpPr>
          <p:nvPr/>
        </p:nvSpPr>
        <p:spPr>
          <a:xfrm>
            <a:off x="664324" y="142870"/>
            <a:ext cx="5669280" cy="5582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분석 과정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9F0874-74BB-7BF4-0594-643454A4A9EC}"/>
              </a:ext>
            </a:extLst>
          </p:cNvPr>
          <p:cNvSpPr txBox="1"/>
          <p:nvPr/>
        </p:nvSpPr>
        <p:spPr>
          <a:xfrm>
            <a:off x="264856" y="786457"/>
            <a:ext cx="404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EDA – </a:t>
            </a:r>
            <a:r>
              <a:rPr kumimoji="1" lang="ko-KR" altLang="en-US" dirty="0" err="1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역별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시간대별 </a:t>
            </a:r>
            <a:r>
              <a:rPr kumimoji="1" lang="ko-KR" altLang="en-US" dirty="0" err="1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승하차</a:t>
            </a:r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인원 확인</a:t>
            </a:r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96D3ED-C0B6-3C4F-9418-E002EFFBE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216" y="1348960"/>
            <a:ext cx="10600320" cy="41600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673249F-7A61-407D-7994-AAADE6328C58}"/>
              </a:ext>
            </a:extLst>
          </p:cNvPr>
          <p:cNvSpPr txBox="1"/>
          <p:nvPr/>
        </p:nvSpPr>
        <p:spPr>
          <a:xfrm>
            <a:off x="10278933" y="786457"/>
            <a:ext cx="1561969" cy="523220"/>
          </a:xfrm>
          <a:prstGeom prst="rect">
            <a:avLst/>
          </a:prstGeom>
          <a:noFill/>
          <a:ln w="3175"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ore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돋움" panose="020B0600000101010101" pitchFamily="34" charset="-127"/>
                <a:ea typeface="돋움" panose="020B0600000101010101" pitchFamily="34" charset="-127"/>
                <a:cs typeface="+mn-cs"/>
              </a:rPr>
              <a:t>●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rPr>
              <a:t>: </a:t>
            </a:r>
            <a:r>
              <a:rPr lang="ko-KR" altLang="en-US" sz="1400" dirty="0">
                <a:solidFill>
                  <a:srgbClr val="E7E6E6">
                    <a:lumMod val="10000"/>
                  </a:srgb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승차 승객 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ore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돋움" panose="020B0600000101010101" pitchFamily="34" charset="-127"/>
                <a:ea typeface="돋움" panose="020B0600000101010101" pitchFamily="34" charset="-127"/>
                <a:cs typeface="+mn-cs"/>
              </a:rPr>
              <a:t>●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rPr>
              <a:t>: </a:t>
            </a:r>
            <a:r>
              <a:rPr lang="ko-KR" altLang="en-US" sz="1400" dirty="0">
                <a:solidFill>
                  <a:srgbClr val="E7E6E6">
                    <a:lumMod val="10000"/>
                  </a:srgb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하차 승객 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S-Core Dream 4 Regular" panose="020B0203030302020204" pitchFamily="34" charset="-127"/>
              <a:ea typeface="S-Core Dream 4 Regular" panose="020B0203030302020204" pitchFamily="34" charset="-127"/>
              <a:cs typeface="+mn-cs"/>
            </a:endParaRPr>
          </a:p>
        </p:txBody>
      </p:sp>
      <p:sp>
        <p:nvSpPr>
          <p:cNvPr id="16" name="모서리가 둥근 직사각형 92">
            <a:extLst>
              <a:ext uri="{FF2B5EF4-FFF2-40B4-BE49-F238E27FC236}">
                <a16:creationId xmlns:a16="http://schemas.microsoft.com/office/drawing/2014/main" id="{7CA123F7-E2A7-5DD0-5B2F-41C157E8BFE8}"/>
              </a:ext>
            </a:extLst>
          </p:cNvPr>
          <p:cNvSpPr/>
          <p:nvPr/>
        </p:nvSpPr>
        <p:spPr>
          <a:xfrm>
            <a:off x="855216" y="5847857"/>
            <a:ext cx="3014966" cy="733780"/>
          </a:xfrm>
          <a:prstGeom prst="roundRect">
            <a:avLst>
              <a:gd name="adj" fmla="val 15759"/>
            </a:avLst>
          </a:prstGeom>
          <a:solidFill>
            <a:schemeClr val="bg1"/>
          </a:solidFill>
          <a:ln w="31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[</a:t>
            </a:r>
            <a:r>
              <a:rPr kumimoji="0" lang="ko-KR" altLang="en-US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상업지역 시간별 </a:t>
            </a:r>
            <a:r>
              <a:rPr kumimoji="0" lang="ko-KR" altLang="en-US" sz="1400" i="0" u="none" strike="noStrike" kern="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승하차</a:t>
            </a:r>
            <a:r>
              <a:rPr kumimoji="0" lang="ko-KR" altLang="en-US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 선 그래프</a:t>
            </a:r>
            <a:r>
              <a:rPr kumimoji="0" lang="en-US" altLang="ko-KR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]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시간과 관계없이</a:t>
            </a:r>
            <a:endParaRPr lang="en-US" altLang="ko-KR" sz="1200" kern="0" noProof="0" dirty="0">
              <a:solidFill>
                <a:schemeClr val="accent1">
                  <a:lumMod val="75000"/>
                </a:schemeClr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sym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kern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유동인구 분포</a:t>
            </a:r>
            <a:endParaRPr lang="en-US" altLang="ko-KR" sz="1200" kern="0" noProof="0" dirty="0">
              <a:solidFill>
                <a:schemeClr val="accent1">
                  <a:lumMod val="75000"/>
                </a:schemeClr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sym typeface="Arial"/>
            </a:endParaRPr>
          </a:p>
        </p:txBody>
      </p:sp>
      <p:sp>
        <p:nvSpPr>
          <p:cNvPr id="17" name="모서리가 둥근 직사각형 92">
            <a:extLst>
              <a:ext uri="{FF2B5EF4-FFF2-40B4-BE49-F238E27FC236}">
                <a16:creationId xmlns:a16="http://schemas.microsoft.com/office/drawing/2014/main" id="{56EA6E3A-E0CC-301D-8F23-969550BB9976}"/>
              </a:ext>
            </a:extLst>
          </p:cNvPr>
          <p:cNvSpPr/>
          <p:nvPr/>
        </p:nvSpPr>
        <p:spPr>
          <a:xfrm>
            <a:off x="4647893" y="5847857"/>
            <a:ext cx="3014966" cy="733780"/>
          </a:xfrm>
          <a:prstGeom prst="roundRect">
            <a:avLst>
              <a:gd name="adj" fmla="val 15759"/>
            </a:avLst>
          </a:prstGeom>
          <a:solidFill>
            <a:schemeClr val="bg1"/>
          </a:solidFill>
          <a:ln w="31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[</a:t>
            </a:r>
            <a:r>
              <a:rPr kumimoji="0" lang="ko-KR" altLang="en-US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주거지역 시간별 </a:t>
            </a:r>
            <a:r>
              <a:rPr kumimoji="0" lang="ko-KR" altLang="en-US" sz="1400" i="0" u="none" strike="noStrike" kern="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승하차</a:t>
            </a:r>
            <a:r>
              <a:rPr kumimoji="0" lang="ko-KR" altLang="en-US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 선 그래프</a:t>
            </a:r>
            <a:r>
              <a:rPr kumimoji="0" lang="en-US" altLang="ko-KR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]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출근 시간에는 승차가</a:t>
            </a:r>
            <a:r>
              <a:rPr lang="en-US" altLang="ko-KR" sz="1200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,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kern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퇴근 시간에는 하차가 많음</a:t>
            </a:r>
            <a:endParaRPr lang="en-US" altLang="ko-KR" sz="1200" kern="0" noProof="0" dirty="0">
              <a:solidFill>
                <a:schemeClr val="accent1">
                  <a:lumMod val="75000"/>
                </a:schemeClr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sym typeface="Arial"/>
            </a:endParaRPr>
          </a:p>
        </p:txBody>
      </p:sp>
      <p:sp>
        <p:nvSpPr>
          <p:cNvPr id="18" name="모서리가 둥근 직사각형 92">
            <a:extLst>
              <a:ext uri="{FF2B5EF4-FFF2-40B4-BE49-F238E27FC236}">
                <a16:creationId xmlns:a16="http://schemas.microsoft.com/office/drawing/2014/main" id="{F252C33F-BB53-C7A7-F2CC-0765EDC397BC}"/>
              </a:ext>
            </a:extLst>
          </p:cNvPr>
          <p:cNvSpPr/>
          <p:nvPr/>
        </p:nvSpPr>
        <p:spPr>
          <a:xfrm>
            <a:off x="8440570" y="5847857"/>
            <a:ext cx="3014966" cy="733780"/>
          </a:xfrm>
          <a:prstGeom prst="roundRect">
            <a:avLst>
              <a:gd name="adj" fmla="val 15759"/>
            </a:avLst>
          </a:prstGeom>
          <a:solidFill>
            <a:schemeClr val="bg1"/>
          </a:solidFill>
          <a:ln w="31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[</a:t>
            </a:r>
            <a:r>
              <a:rPr kumimoji="0" lang="ko-KR" altLang="en-US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상업지역 시간별 </a:t>
            </a:r>
            <a:r>
              <a:rPr kumimoji="0" lang="ko-KR" altLang="en-US" sz="1400" i="0" u="none" strike="noStrike" kern="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승하차</a:t>
            </a:r>
            <a:r>
              <a:rPr kumimoji="0" lang="ko-KR" altLang="en-US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 선 그래프</a:t>
            </a:r>
            <a:r>
              <a:rPr kumimoji="0" lang="en-US" altLang="ko-KR" sz="14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]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출근 시간에는 하차가</a:t>
            </a:r>
            <a:r>
              <a:rPr lang="en-US" altLang="ko-KR" sz="1200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,</a:t>
            </a:r>
            <a:endParaRPr lang="en-US" altLang="ko-KR" sz="1200" kern="0" dirty="0">
              <a:solidFill>
                <a:schemeClr val="accent1">
                  <a:lumMod val="75000"/>
                </a:schemeClr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sym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200" kern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rPr>
              <a:t>퇴근 시간에는 승차가 많음</a:t>
            </a:r>
            <a:endParaRPr lang="en-US" altLang="ko-KR" sz="1200" kern="0" noProof="0" dirty="0">
              <a:solidFill>
                <a:schemeClr val="accent1">
                  <a:lumMod val="75000"/>
                </a:schemeClr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37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B947C89-7379-BB2F-3A58-3E5542AE146E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본론 </a:t>
            </a:r>
          </a:p>
        </p:txBody>
      </p:sp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65E2FD1C-8FA2-1972-B182-5B1CF0CFBCA0}"/>
              </a:ext>
            </a:extLst>
          </p:cNvPr>
          <p:cNvSpPr txBox="1">
            <a:spLocks/>
          </p:cNvSpPr>
          <p:nvPr/>
        </p:nvSpPr>
        <p:spPr>
          <a:xfrm>
            <a:off x="664324" y="142870"/>
            <a:ext cx="5669280" cy="5582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분석 과정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1420E26-DC09-AF39-5B36-E91F591DE3A0}"/>
              </a:ext>
            </a:extLst>
          </p:cNvPr>
          <p:cNvGrpSpPr/>
          <p:nvPr/>
        </p:nvGrpSpPr>
        <p:grpSpPr>
          <a:xfrm>
            <a:off x="855216" y="4742266"/>
            <a:ext cx="10600320" cy="1469898"/>
            <a:chOff x="934125" y="4794615"/>
            <a:chExt cx="10600320" cy="1502013"/>
          </a:xfrm>
        </p:grpSpPr>
        <p:sp>
          <p:nvSpPr>
            <p:cNvPr id="16" name="모서리가 둥근 직사각형 92">
              <a:extLst>
                <a:ext uri="{FF2B5EF4-FFF2-40B4-BE49-F238E27FC236}">
                  <a16:creationId xmlns:a16="http://schemas.microsoft.com/office/drawing/2014/main" id="{7CA123F7-E2A7-5DD0-5B2F-41C157E8BFE8}"/>
                </a:ext>
              </a:extLst>
            </p:cNvPr>
            <p:cNvSpPr/>
            <p:nvPr/>
          </p:nvSpPr>
          <p:spPr>
            <a:xfrm>
              <a:off x="934125" y="4794615"/>
              <a:ext cx="3014966" cy="1502013"/>
            </a:xfrm>
            <a:prstGeom prst="roundRect">
              <a:avLst>
                <a:gd name="adj" fmla="val 15759"/>
              </a:avLst>
            </a:prstGeom>
            <a:solidFill>
              <a:schemeClr val="bg1"/>
            </a:solidFill>
            <a:ln w="317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lang="en-US" altLang="ko-KR" b="1" kern="0" noProof="0" dirty="0">
                  <a:solidFill>
                    <a:srgbClr val="0070C0"/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Group 0</a:t>
              </a:r>
              <a:endPara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  <a:p>
              <a:pPr marL="171450" marR="0" lvl="0" indent="-17145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Char char="-"/>
                <a:tabLst/>
                <a:defRPr/>
              </a:pPr>
              <a:r>
                <a:rPr lang="en-US" altLang="ko-KR" sz="1200" kern="0" noProof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52</a:t>
              </a:r>
              <a:r>
                <a:rPr lang="ko-KR" altLang="en-US" sz="1200" kern="0" noProof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개 역</a:t>
              </a:r>
              <a:endParaRPr lang="en-US" altLang="ko-KR" sz="1200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  <a:p>
              <a:pPr marL="171450" marR="0" lvl="0" indent="-17145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Char char="-"/>
                <a:tabLst/>
                <a:defRPr/>
              </a:pPr>
              <a:r>
                <a:rPr lang="ko-KR" altLang="en-US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시간 유무 </a:t>
              </a:r>
              <a:r>
                <a:rPr lang="en-US" altLang="ko-KR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X</a:t>
              </a:r>
              <a:r>
                <a:rPr lang="ko-KR" altLang="en-US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 </a:t>
              </a:r>
              <a:r>
                <a:rPr lang="ko-KR" altLang="en-US" sz="1200" kern="0" dirty="0" err="1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승하차</a:t>
              </a:r>
              <a:r>
                <a:rPr lang="ko-KR" altLang="en-US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 분포 고름</a:t>
              </a:r>
              <a:endParaRPr lang="en-US" altLang="ko-KR" sz="1200" kern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  <a:p>
              <a:pPr marR="0" lvl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endParaRPr lang="en-US" altLang="ko-KR" sz="1200" kern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Wingdings" pitchFamily="2" charset="2"/>
              </a:endParaRPr>
            </a:p>
            <a:p>
              <a:pPr marR="0" lvl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lang="en-US" altLang="ko-KR" sz="1400" b="1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Wingdings" pitchFamily="2" charset="2"/>
                </a:rPr>
                <a:t></a:t>
              </a:r>
              <a:r>
                <a:rPr lang="ko-KR" altLang="en-US" sz="1400" b="1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Wingdings" pitchFamily="2" charset="2"/>
                </a:rPr>
                <a:t> 상업 그룹</a:t>
              </a:r>
              <a:endParaRPr lang="en-US" altLang="ko-KR" sz="1400" b="1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</p:txBody>
        </p:sp>
        <p:sp>
          <p:nvSpPr>
            <p:cNvPr id="17" name="모서리가 둥근 직사각형 92">
              <a:extLst>
                <a:ext uri="{FF2B5EF4-FFF2-40B4-BE49-F238E27FC236}">
                  <a16:creationId xmlns:a16="http://schemas.microsoft.com/office/drawing/2014/main" id="{56EA6E3A-E0CC-301D-8F23-969550BB9976}"/>
                </a:ext>
              </a:extLst>
            </p:cNvPr>
            <p:cNvSpPr/>
            <p:nvPr/>
          </p:nvSpPr>
          <p:spPr>
            <a:xfrm>
              <a:off x="4726802" y="4794615"/>
              <a:ext cx="3014966" cy="1502013"/>
            </a:xfrm>
            <a:prstGeom prst="roundRect">
              <a:avLst>
                <a:gd name="adj" fmla="val 15759"/>
              </a:avLst>
            </a:prstGeom>
            <a:solidFill>
              <a:schemeClr val="bg1"/>
            </a:solidFill>
            <a:ln w="317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b="1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Group 1</a:t>
              </a:r>
            </a:p>
            <a:p>
              <a:pPr marL="171450" marR="0" lvl="0" indent="-17145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Char char="-"/>
                <a:tabLst/>
                <a:defRPr/>
              </a:pPr>
              <a:r>
                <a:rPr lang="en-US" altLang="ko-KR" sz="1200" kern="0" noProof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82</a:t>
              </a:r>
              <a:r>
                <a:rPr lang="ko-KR" altLang="en-US" sz="1200" kern="0" noProof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개 역</a:t>
              </a:r>
              <a:endParaRPr lang="en-US" altLang="ko-KR" sz="1200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  <a:p>
              <a:pPr marL="171450" marR="0" lvl="0" indent="-17145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Char char="-"/>
                <a:tabLst/>
                <a:defRPr/>
              </a:pPr>
              <a:r>
                <a:rPr lang="ko-KR" altLang="en-US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오전엔 승차</a:t>
              </a:r>
              <a:r>
                <a:rPr lang="en-US" altLang="ko-KR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,</a:t>
              </a:r>
              <a:r>
                <a:rPr lang="ko-KR" altLang="en-US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 오후엔 하차 분포</a:t>
              </a:r>
              <a:br>
                <a:rPr lang="en-US" altLang="ko-KR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</a:br>
              <a:endParaRPr lang="en-US" altLang="ko-KR" sz="1200" kern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  <a:p>
              <a:pPr marR="0" lvl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tabLst/>
                <a:defRPr/>
              </a:pPr>
              <a:r>
                <a:rPr lang="en-US" altLang="ko-KR" sz="1400" b="1" kern="0" noProof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Wingdings" pitchFamily="2" charset="2"/>
                </a:rPr>
                <a:t></a:t>
              </a:r>
              <a:r>
                <a:rPr lang="ko-KR" altLang="en-US" sz="1400" b="1" kern="0" noProof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Wingdings" pitchFamily="2" charset="2"/>
                </a:rPr>
                <a:t> 주거 그룹</a:t>
              </a:r>
              <a:endParaRPr lang="en-US" altLang="ko-KR" sz="1400" b="1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</p:txBody>
        </p:sp>
        <p:sp>
          <p:nvSpPr>
            <p:cNvPr id="18" name="모서리가 둥근 직사각형 92">
              <a:extLst>
                <a:ext uri="{FF2B5EF4-FFF2-40B4-BE49-F238E27FC236}">
                  <a16:creationId xmlns:a16="http://schemas.microsoft.com/office/drawing/2014/main" id="{F252C33F-BB53-C7A7-F2CC-0765EDC397BC}"/>
                </a:ext>
              </a:extLst>
            </p:cNvPr>
            <p:cNvSpPr/>
            <p:nvPr/>
          </p:nvSpPr>
          <p:spPr>
            <a:xfrm>
              <a:off x="8519479" y="4794615"/>
              <a:ext cx="3014966" cy="1502013"/>
            </a:xfrm>
            <a:prstGeom prst="roundRect">
              <a:avLst>
                <a:gd name="adj" fmla="val 15759"/>
              </a:avLst>
            </a:prstGeom>
            <a:solidFill>
              <a:schemeClr val="bg1"/>
            </a:solidFill>
            <a:ln w="317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b="1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Group</a:t>
              </a:r>
              <a:r>
                <a:rPr kumimoji="0" lang="en-US" altLang="ko-KR" b="1" i="0" u="none" strike="noStrike" kern="0" cap="none" spc="0" normalizeH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 2</a:t>
              </a:r>
              <a:endPara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  <a:p>
              <a:pPr marL="171450" marR="0" lvl="0" indent="-17145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Char char="-"/>
                <a:tabLst/>
                <a:defRPr/>
              </a:pPr>
              <a:r>
                <a:rPr lang="en-US" altLang="ko-KR" sz="1200" kern="0" noProof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37</a:t>
              </a:r>
              <a:r>
                <a:rPr lang="ko-KR" altLang="en-US" sz="1200" kern="0" noProof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개 역</a:t>
              </a:r>
              <a:endParaRPr lang="en-US" altLang="ko-KR" sz="1200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  <a:p>
              <a:pPr marL="171450" marR="0" lvl="0" indent="-17145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Char char="-"/>
                <a:tabLst/>
                <a:defRPr/>
              </a:pPr>
              <a:r>
                <a:rPr lang="ko-KR" altLang="en-US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오전엔 하차</a:t>
              </a:r>
              <a:r>
                <a:rPr lang="en-US" altLang="ko-KR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,</a:t>
              </a:r>
              <a:r>
                <a:rPr lang="ko-KR" altLang="en-US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  <a:t> 오후엔 승차에 분포</a:t>
              </a:r>
              <a:br>
                <a:rPr lang="en-US" altLang="ko-KR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</a:br>
              <a:br>
                <a:rPr lang="en-US" altLang="ko-KR" sz="1200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Arial"/>
                </a:rPr>
              </a:br>
              <a:r>
                <a:rPr lang="en-US" altLang="ko-KR" sz="1400" b="1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Wingdings" pitchFamily="2" charset="2"/>
                </a:rPr>
                <a:t></a:t>
              </a:r>
              <a:r>
                <a:rPr lang="ko-KR" altLang="en-US" sz="1400" b="1" kern="0" dirty="0">
                  <a:solidFill>
                    <a:schemeClr val="accent1">
                      <a:lumMod val="7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sym typeface="Wingdings" pitchFamily="2" charset="2"/>
                </a:rPr>
                <a:t> 업무 그룹</a:t>
              </a:r>
              <a:endParaRPr lang="en-US" altLang="ko-KR" sz="1200" b="1" kern="0" noProof="0" dirty="0">
                <a:solidFill>
                  <a:schemeClr val="accent1">
                    <a:lumMod val="75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sym typeface="Arial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B4864B38-7C86-4FDC-7503-5165D9BA3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035" y="1750640"/>
            <a:ext cx="6323772" cy="2833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8AA15B-C8C4-6892-0694-C2901D58D10B}"/>
              </a:ext>
            </a:extLst>
          </p:cNvPr>
          <p:cNvSpPr txBox="1"/>
          <p:nvPr/>
        </p:nvSpPr>
        <p:spPr>
          <a:xfrm>
            <a:off x="736882" y="6401361"/>
            <a:ext cx="11026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dirty="0">
                <a:solidFill>
                  <a:srgbClr val="0070C0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sym typeface="Wingdings" pitchFamily="2" charset="2"/>
              </a:rPr>
              <a:t>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sym typeface="Wingdings" pitchFamily="2" charset="2"/>
              </a:rPr>
              <a:t> </a:t>
            </a:r>
            <a:r>
              <a:rPr kumimoji="1" lang="en-US" altLang="ko-Kore-KR" sz="1600" dirty="0">
                <a:solidFill>
                  <a:srgbClr val="0070C0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EDA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과정에서 업무지역과 주거지역은 출퇴근 시간에 유동인구가 밀집되어 있다는 근거를 통해 </a:t>
            </a:r>
            <a:r>
              <a:rPr kumimoji="1" lang="en-US" altLang="ko-KR" sz="1600" dirty="0">
                <a:solidFill>
                  <a:srgbClr val="0070C0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Group 1, Group2 </a:t>
            </a:r>
            <a:r>
              <a:rPr kumimoji="1" lang="ko-KR" altLang="en-US" sz="1600" dirty="0">
                <a:solidFill>
                  <a:srgbClr val="0070C0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통합</a:t>
            </a:r>
            <a:endParaRPr kumimoji="1" lang="ko-Kore-KR" altLang="en-US" sz="1600" dirty="0">
              <a:solidFill>
                <a:srgbClr val="0070C0"/>
              </a:solidFill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7546DCF-0720-6B8A-DD49-1D3461F030FD}"/>
              </a:ext>
            </a:extLst>
          </p:cNvPr>
          <p:cNvGrpSpPr/>
          <p:nvPr/>
        </p:nvGrpSpPr>
        <p:grpSpPr>
          <a:xfrm>
            <a:off x="8440570" y="2909738"/>
            <a:ext cx="2841712" cy="604964"/>
            <a:chOff x="4444678" y="6117923"/>
            <a:chExt cx="2841712" cy="6049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F37211-B3AA-71D8-BD0E-E04DEC1140F5}"/>
                </a:ext>
              </a:extLst>
            </p:cNvPr>
            <p:cNvSpPr txBox="1"/>
            <p:nvPr/>
          </p:nvSpPr>
          <p:spPr>
            <a:xfrm>
              <a:off x="4905610" y="6117923"/>
              <a:ext cx="23807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ore-KR" altLang="en-US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상업</a:t>
              </a:r>
              <a:r>
                <a:rPr kumimoji="1" lang="ko-KR" altLang="en-US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 </a:t>
              </a:r>
              <a:r>
                <a:rPr kumimoji="1" lang="ko-Kore-KR" altLang="en-US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그룹</a:t>
              </a:r>
              <a:r>
                <a:rPr kumimoji="1" lang="ko-KR" altLang="en-US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 </a:t>
              </a:r>
              <a:r>
                <a:rPr kumimoji="1" lang="en-US" altLang="ko-KR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:</a:t>
              </a:r>
              <a:r>
                <a:rPr kumimoji="1" lang="ko-KR" altLang="en-US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 </a:t>
              </a:r>
              <a:r>
                <a:rPr kumimoji="1" lang="en-US" altLang="ko-KR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Group 0</a:t>
              </a:r>
            </a:p>
            <a:p>
              <a:pPr algn="ctr"/>
              <a:r>
                <a:rPr kumimoji="1" lang="ko-KR" altLang="en-US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업무주거 그룹 </a:t>
              </a:r>
              <a:r>
                <a:rPr kumimoji="1" lang="en-US" altLang="ko-KR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:</a:t>
              </a:r>
              <a:r>
                <a:rPr kumimoji="1" lang="ko-KR" altLang="en-US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 </a:t>
              </a:r>
              <a:r>
                <a:rPr kumimoji="1" lang="en-US" altLang="ko-KR" sz="1600" b="1" dirty="0">
                  <a:latin typeface="S-Core Dream 4 Regular" panose="020B0203030302020204" pitchFamily="34" charset="-127"/>
                  <a:ea typeface="S-Core Dream 4 Regular" panose="020B0203030302020204" pitchFamily="34" charset="-127"/>
                </a:rPr>
                <a:t>Group1</a:t>
              </a:r>
              <a:endParaRPr kumimoji="1" lang="ko-Kore-KR" altLang="en-US" sz="1600" b="1" dirty="0">
                <a:latin typeface="S-Core Dream 4 Regular" panose="020B0203030302020204" pitchFamily="34" charset="-127"/>
                <a:ea typeface="S-Core Dream 4 Regular" panose="020B0203030302020204" pitchFamily="34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E95147-E67A-4A6F-9ECA-47283F03F8A9}"/>
                </a:ext>
              </a:extLst>
            </p:cNvPr>
            <p:cNvSpPr txBox="1"/>
            <p:nvPr/>
          </p:nvSpPr>
          <p:spPr>
            <a:xfrm>
              <a:off x="4444678" y="6199667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800" dirty="0"/>
                <a:t>✅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56F6BF5-9ACC-BA29-A54E-6D93D7B0C880}"/>
              </a:ext>
            </a:extLst>
          </p:cNvPr>
          <p:cNvSpPr txBox="1"/>
          <p:nvPr/>
        </p:nvSpPr>
        <p:spPr>
          <a:xfrm>
            <a:off x="464701" y="752516"/>
            <a:ext cx="3193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K-means Clustering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D3621A-D8AD-55C8-596A-1889DC707B12}"/>
              </a:ext>
            </a:extLst>
          </p:cNvPr>
          <p:cNvSpPr txBox="1"/>
          <p:nvPr/>
        </p:nvSpPr>
        <p:spPr>
          <a:xfrm>
            <a:off x="609591" y="1312843"/>
            <a:ext cx="11177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상업 군집</a:t>
            </a:r>
            <a:r>
              <a:rPr kumimoji="1" lang="en-US" altLang="ko-KR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kumimoji="1" lang="ko-KR" altLang="en-US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업무 주거 군집으로 분류하였고</a:t>
            </a:r>
            <a:r>
              <a:rPr kumimoji="1" lang="en-US" altLang="ko-KR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,</a:t>
            </a:r>
            <a:r>
              <a:rPr kumimoji="1" lang="ko-KR" altLang="en-US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두 군집의 서로 다른 특징 때문에 </a:t>
            </a:r>
            <a:r>
              <a:rPr kumimoji="1" lang="en-US" altLang="ko-KR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input</a:t>
            </a:r>
            <a:r>
              <a:rPr kumimoji="1" lang="ko-KR" altLang="en-US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변수 또한 차이를 두어</a:t>
            </a:r>
            <a:r>
              <a:rPr kumimoji="1" lang="en-US" altLang="ko-KR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</a:t>
            </a:r>
            <a:r>
              <a:rPr kumimoji="1" lang="ko-KR" altLang="en-US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진행</a:t>
            </a:r>
            <a:endParaRPr kumimoji="1" lang="ko-Kore-KR" altLang="en-US" dirty="0">
              <a:solidFill>
                <a:schemeClr val="tx1">
                  <a:lumMod val="50000"/>
                </a:schemeClr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3801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6">
            <a:extLst>
              <a:ext uri="{FF2B5EF4-FFF2-40B4-BE49-F238E27FC236}">
                <a16:creationId xmlns:a16="http://schemas.microsoft.com/office/drawing/2014/main" id="{6B7E32A3-8B1B-ABE2-7705-06DB29B272D9}"/>
              </a:ext>
            </a:extLst>
          </p:cNvPr>
          <p:cNvCxnSpPr>
            <a:cxnSpLocks/>
          </p:cNvCxnSpPr>
          <p:nvPr/>
        </p:nvCxnSpPr>
        <p:spPr>
          <a:xfrm>
            <a:off x="-23751" y="701126"/>
            <a:ext cx="12358255" cy="0"/>
          </a:xfrm>
          <a:prstGeom prst="line">
            <a:avLst/>
          </a:prstGeom>
          <a:ln>
            <a:solidFill>
              <a:schemeClr val="accent1">
                <a:alpha val="2372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F891AC7-265B-9795-9F34-B3A891EA568D}"/>
              </a:ext>
            </a:extLst>
          </p:cNvPr>
          <p:cNvSpPr txBox="1"/>
          <p:nvPr/>
        </p:nvSpPr>
        <p:spPr>
          <a:xfrm>
            <a:off x="264856" y="19417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본론 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6EB7FF0-0B19-9452-4824-88E40FCAFE76}"/>
              </a:ext>
            </a:extLst>
          </p:cNvPr>
          <p:cNvSpPr txBox="1">
            <a:spLocks/>
          </p:cNvSpPr>
          <p:nvPr/>
        </p:nvSpPr>
        <p:spPr>
          <a:xfrm>
            <a:off x="664324" y="142870"/>
            <a:ext cx="5669280" cy="5582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spc="-300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분석 과정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C974615-20DD-B724-2AA6-B74C87450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24" y="2503331"/>
            <a:ext cx="5071073" cy="3741195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AE5F4584-CA80-CF7A-D94D-9E3092167EB3}"/>
              </a:ext>
            </a:extLst>
          </p:cNvPr>
          <p:cNvGrpSpPr/>
          <p:nvPr/>
        </p:nvGrpSpPr>
        <p:grpSpPr>
          <a:xfrm>
            <a:off x="7554225" y="2663646"/>
            <a:ext cx="3589429" cy="3580880"/>
            <a:chOff x="7554225" y="2663646"/>
            <a:chExt cx="3589429" cy="3580880"/>
          </a:xfrm>
        </p:grpSpPr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EDD96EBF-2BFC-1108-9F8A-B23A8AD50DBA}"/>
                </a:ext>
              </a:extLst>
            </p:cNvPr>
            <p:cNvSpPr/>
            <p:nvPr/>
          </p:nvSpPr>
          <p:spPr>
            <a:xfrm>
              <a:off x="7554225" y="2663646"/>
              <a:ext cx="1771497" cy="1606372"/>
            </a:xfrm>
            <a:prstGeom prst="roundRect">
              <a:avLst/>
            </a:prstGeom>
            <a:noFill/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1" lang="ko-Kore-KR" altLang="en-US" sz="140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endParaRPr>
            </a:p>
          </p:txBody>
        </p:sp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713E41ED-9800-A6D4-1076-9AE65C798713}"/>
                </a:ext>
              </a:extLst>
            </p:cNvPr>
            <p:cNvSpPr/>
            <p:nvPr/>
          </p:nvSpPr>
          <p:spPr>
            <a:xfrm>
              <a:off x="7554225" y="2663646"/>
              <a:ext cx="1771497" cy="393018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 cmpd="sng" algn="ctr">
              <a:solidFill>
                <a:srgbClr val="7C7C7A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lang="ko-KR" altLang="en-US" sz="1400" b="1" kern="0" noProof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sym typeface="Arial"/>
                </a:rPr>
                <a:t>상업 그룹</a:t>
              </a:r>
              <a:endParaRPr kumimoji="0" lang="ko-KR" altLang="en-US" sz="1400" b="1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EA7932-B6FF-8A1B-A2C1-9CFFC699CA36}"/>
                </a:ext>
              </a:extLst>
            </p:cNvPr>
            <p:cNvSpPr txBox="1"/>
            <p:nvPr/>
          </p:nvSpPr>
          <p:spPr>
            <a:xfrm>
              <a:off x="7629956" y="3079057"/>
              <a:ext cx="16337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산업</a:t>
              </a:r>
              <a:endParaRPr kumimoji="1"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숙박</a:t>
              </a:r>
              <a:r>
                <a:rPr kumimoji="1" lang="en-US" altLang="ko-KR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/</a:t>
              </a: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음식</a:t>
              </a:r>
              <a:endParaRPr kumimoji="1"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레저</a:t>
              </a:r>
              <a:r>
                <a:rPr kumimoji="1" lang="en-US" altLang="ko-KR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/</a:t>
              </a: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관광</a:t>
              </a:r>
              <a:r>
                <a:rPr kumimoji="1" lang="en-US" altLang="ko-KR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/</a:t>
              </a: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예술</a:t>
              </a:r>
              <a:endParaRPr kumimoji="1"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영화관 개수</a:t>
              </a:r>
              <a:endParaRPr kumimoji="1"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백화점 개수</a:t>
              </a:r>
              <a:endParaRPr kumimoji="1" lang="ko-Kore-KR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</p:txBody>
        </p:sp>
        <p:sp>
          <p:nvSpPr>
            <p:cNvPr id="20" name="모서리가 둥근 직사각형 19">
              <a:extLst>
                <a:ext uri="{FF2B5EF4-FFF2-40B4-BE49-F238E27FC236}">
                  <a16:creationId xmlns:a16="http://schemas.microsoft.com/office/drawing/2014/main" id="{8158A135-485F-88AD-AA0C-32D80E95BD60}"/>
                </a:ext>
              </a:extLst>
            </p:cNvPr>
            <p:cNvSpPr/>
            <p:nvPr/>
          </p:nvSpPr>
          <p:spPr>
            <a:xfrm>
              <a:off x="9392998" y="2665308"/>
              <a:ext cx="1750656" cy="1604710"/>
            </a:xfrm>
            <a:prstGeom prst="roundRect">
              <a:avLst/>
            </a:prstGeom>
            <a:noFill/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1" lang="ko-Kore-KR" altLang="en-US" sz="140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endParaRPr>
            </a:p>
          </p:txBody>
        </p:sp>
        <p:sp>
          <p:nvSpPr>
            <p:cNvPr id="21" name="모서리가 둥근 직사각형 20">
              <a:extLst>
                <a:ext uri="{FF2B5EF4-FFF2-40B4-BE49-F238E27FC236}">
                  <a16:creationId xmlns:a16="http://schemas.microsoft.com/office/drawing/2014/main" id="{7FB8598E-B648-FCCD-911A-76B437AC9414}"/>
                </a:ext>
              </a:extLst>
            </p:cNvPr>
            <p:cNvSpPr/>
            <p:nvPr/>
          </p:nvSpPr>
          <p:spPr>
            <a:xfrm>
              <a:off x="9392998" y="2665308"/>
              <a:ext cx="1750656" cy="393018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 cmpd="sng" algn="ctr">
              <a:solidFill>
                <a:srgbClr val="7C7C7A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1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S-Core Dream 4 Regular" panose="020B0203030302020204" pitchFamily="34" charset="-127"/>
                  <a:ea typeface="S-Core Dream 4 Regular" panose="020B0203030302020204" pitchFamily="34" charset="-127"/>
                  <a:sym typeface="Arial"/>
                </a:rPr>
                <a:t>업무주거 그룹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6579239-F676-7C9D-E0BE-36591DD28D2E}"/>
                </a:ext>
              </a:extLst>
            </p:cNvPr>
            <p:cNvSpPr txBox="1"/>
            <p:nvPr/>
          </p:nvSpPr>
          <p:spPr>
            <a:xfrm>
              <a:off x="9468727" y="3080719"/>
              <a:ext cx="160765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행정</a:t>
              </a:r>
              <a:endParaRPr kumimoji="1"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대학생 수</a:t>
              </a:r>
              <a:endParaRPr kumimoji="1"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학생 수 </a:t>
              </a:r>
              <a:r>
                <a:rPr kumimoji="1" lang="en-US" altLang="ko-KR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(</a:t>
              </a: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중고등</a:t>
              </a:r>
              <a:r>
                <a:rPr kumimoji="1" lang="en-US" altLang="ko-KR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)</a:t>
              </a: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교육 </a:t>
              </a:r>
              <a:r>
                <a:rPr kumimoji="1" lang="en-US" altLang="ko-KR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/</a:t>
              </a: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 보건</a:t>
              </a:r>
              <a:endParaRPr kumimoji="1"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kumimoji="1"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중소기업 개수</a:t>
              </a:r>
              <a:endParaRPr kumimoji="1" lang="ko-Kore-KR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</p:txBody>
        </p:sp>
        <p:sp>
          <p:nvSpPr>
            <p:cNvPr id="23" name="모서리가 둥근 직사각형 22">
              <a:extLst>
                <a:ext uri="{FF2B5EF4-FFF2-40B4-BE49-F238E27FC236}">
                  <a16:creationId xmlns:a16="http://schemas.microsoft.com/office/drawing/2014/main" id="{323C6EA4-2313-C51F-EC0D-78D2060FDB80}"/>
                </a:ext>
              </a:extLst>
            </p:cNvPr>
            <p:cNvSpPr/>
            <p:nvPr/>
          </p:nvSpPr>
          <p:spPr>
            <a:xfrm>
              <a:off x="7554226" y="4563498"/>
              <a:ext cx="3589427" cy="1681028"/>
            </a:xfrm>
            <a:prstGeom prst="roundRect">
              <a:avLst/>
            </a:prstGeom>
            <a:noFill/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1" lang="ko-Kore-KR" altLang="en-US" sz="140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-Core Dream 4 Regular" panose="020B0203030302020204" pitchFamily="34" charset="-127"/>
                <a:ea typeface="S-Core Dream 4 Regular" panose="020B0203030302020204" pitchFamily="34" charset="-127"/>
                <a:sym typeface="Arial"/>
              </a:endParaRPr>
            </a:p>
          </p:txBody>
        </p:sp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0D64551A-4AA9-F5C7-B9BF-B061E90BBD14}"/>
                </a:ext>
              </a:extLst>
            </p:cNvPr>
            <p:cNvSpPr/>
            <p:nvPr/>
          </p:nvSpPr>
          <p:spPr>
            <a:xfrm>
              <a:off x="7554226" y="4563498"/>
              <a:ext cx="3589427" cy="393018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 cmpd="sng" algn="ctr">
              <a:solidFill>
                <a:srgbClr val="7C7C7A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1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S-Core Dream 4 Regular" panose="020B0203030302020204" pitchFamily="34" charset="-127"/>
                  <a:ea typeface="S-Core Dream 4 Regular" panose="020B0203030302020204" pitchFamily="34" charset="-127"/>
                  <a:sym typeface="Arial"/>
                </a:rPr>
                <a:t>공통 그룹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3636CAE-A8E2-845A-184A-7FF23F899805}"/>
                </a:ext>
              </a:extLst>
            </p:cNvPr>
            <p:cNvSpPr txBox="1"/>
            <p:nvPr/>
          </p:nvSpPr>
          <p:spPr>
            <a:xfrm>
              <a:off x="7747220" y="4971949"/>
              <a:ext cx="164577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노선명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버스정류장 개수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노선 수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계절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기온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공원 개수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0625F02-CD3D-81BC-DC84-5F8EF34F693C}"/>
                </a:ext>
              </a:extLst>
            </p:cNvPr>
            <p:cNvSpPr txBox="1"/>
            <p:nvPr/>
          </p:nvSpPr>
          <p:spPr>
            <a:xfrm>
              <a:off x="9392997" y="5140916"/>
              <a:ext cx="16457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요일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휴일 여부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누적 휴일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marL="171450" indent="-171450" algn="ctr">
                <a:buClr>
                  <a:srgbClr val="000000"/>
                </a:buClr>
                <a:buFontTx/>
                <a:buChar char="-"/>
              </a:pPr>
              <a:r>
                <a:rPr lang="en-US" altLang="ko-KR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1</a:t>
              </a:r>
              <a:r>
                <a:rPr lang="ko-KR" alt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4 Regular" panose="020B0203030302020204" pitchFamily="34" charset="-127"/>
                  <a:ea typeface="S-Core Dream 4 Regular" panose="020B0203030302020204" pitchFamily="34" charset="-127"/>
                  <a:cs typeface="Arial"/>
                  <a:sym typeface="Arial"/>
                </a:rPr>
                <a:t>일 우량</a:t>
              </a: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  <a:p>
              <a:pPr algn="ctr">
                <a:buClr>
                  <a:srgbClr val="000000"/>
                </a:buClr>
              </a:pPr>
              <a:endParaRPr lang="en-US" altLang="ko-KR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Arial"/>
                <a:sym typeface="Arial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BAC11C1F-EAC6-1AFE-D364-17B49E5BF88F}"/>
              </a:ext>
            </a:extLst>
          </p:cNvPr>
          <p:cNvSpPr txBox="1"/>
          <p:nvPr/>
        </p:nvSpPr>
        <p:spPr>
          <a:xfrm>
            <a:off x="464702" y="1168335"/>
            <a:ext cx="3169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ANOVA </a:t>
            </a:r>
            <a:r>
              <a:rPr kumimoji="1" lang="ko-KR" altLang="en-US" sz="2400" b="1" dirty="0">
                <a:solidFill>
                  <a:srgbClr val="0070C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검정 및 분석 </a:t>
            </a:r>
            <a:endParaRPr kumimoji="1" lang="en-US" altLang="ko-KR" sz="2400" b="1" dirty="0">
              <a:solidFill>
                <a:srgbClr val="0070C0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73483B1-88F4-8AC1-76DB-1436ADAE27AB}"/>
              </a:ext>
            </a:extLst>
          </p:cNvPr>
          <p:cNvSpPr txBox="1"/>
          <p:nvPr/>
        </p:nvSpPr>
        <p:spPr>
          <a:xfrm>
            <a:off x="609591" y="1728662"/>
            <a:ext cx="837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사용하고자 하는 변수가 </a:t>
            </a:r>
            <a:r>
              <a:rPr kumimoji="1" lang="ko-KR" altLang="en-US" dirty="0" err="1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승하차</a:t>
            </a:r>
            <a:r>
              <a:rPr kumimoji="1" lang="ko-KR" altLang="en-US" dirty="0">
                <a:solidFill>
                  <a:schemeClr val="tx1">
                    <a:lumMod val="50000"/>
                  </a:schemeClr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인원 값에 미치는 영향이 통계적으로 유의한지 확인</a:t>
            </a:r>
            <a:endParaRPr kumimoji="1" lang="en-US" altLang="ko-KR" dirty="0">
              <a:solidFill>
                <a:schemeClr val="tx1">
                  <a:lumMod val="50000"/>
                </a:schemeClr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006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2361</TotalTime>
  <Words>1173</Words>
  <Application>Microsoft Macintosh PowerPoint</Application>
  <PresentationFormat>와이드스크린</PresentationFormat>
  <Paragraphs>219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6" baseType="lpstr">
      <vt:lpstr>마루 부리 Beta</vt:lpstr>
      <vt:lpstr>Apple SD Gothic Neo</vt:lpstr>
      <vt:lpstr>돋움</vt:lpstr>
      <vt:lpstr>Arial</vt:lpstr>
      <vt:lpstr>Montserrat Black</vt:lpstr>
      <vt:lpstr>Montserrat SemiBold</vt:lpstr>
      <vt:lpstr>NanumGothic</vt:lpstr>
      <vt:lpstr>S-Core Dream 3 Light</vt:lpstr>
      <vt:lpstr>S-Core Dream 4 Regular</vt:lpstr>
      <vt:lpstr>S-Core Dream 5 Medium</vt:lpstr>
      <vt:lpstr>S-Core Dream 6 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서영 이</cp:lastModifiedBy>
  <cp:revision>42</cp:revision>
  <dcterms:created xsi:type="dcterms:W3CDTF">2021-10-22T06:13:27Z</dcterms:created>
  <dcterms:modified xsi:type="dcterms:W3CDTF">2023-06-04T00:07:16Z</dcterms:modified>
</cp:coreProperties>
</file>

<file path=docProps/thumbnail.jpeg>
</file>